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354" r:id="rId2"/>
    <p:sldId id="260" r:id="rId3"/>
    <p:sldId id="256" r:id="rId4"/>
    <p:sldId id="495" r:id="rId5"/>
    <p:sldId id="443" r:id="rId6"/>
    <p:sldId id="444" r:id="rId7"/>
    <p:sldId id="445" r:id="rId8"/>
    <p:sldId id="481" r:id="rId9"/>
    <p:sldId id="482" r:id="rId10"/>
    <p:sldId id="454" r:id="rId11"/>
    <p:sldId id="491" r:id="rId12"/>
    <p:sldId id="456" r:id="rId13"/>
    <p:sldId id="492" r:id="rId14"/>
    <p:sldId id="484" r:id="rId15"/>
    <p:sldId id="494" r:id="rId16"/>
    <p:sldId id="469" r:id="rId17"/>
    <p:sldId id="470" r:id="rId18"/>
    <p:sldId id="457" r:id="rId19"/>
    <p:sldId id="458" r:id="rId20"/>
    <p:sldId id="428" r:id="rId21"/>
    <p:sldId id="426" r:id="rId22"/>
    <p:sldId id="459" r:id="rId23"/>
    <p:sldId id="417" r:id="rId24"/>
    <p:sldId id="471" r:id="rId25"/>
    <p:sldId id="473" r:id="rId26"/>
    <p:sldId id="460" r:id="rId27"/>
    <p:sldId id="425" r:id="rId28"/>
    <p:sldId id="474" r:id="rId29"/>
    <p:sldId id="475" r:id="rId30"/>
    <p:sldId id="479" r:id="rId31"/>
    <p:sldId id="480" r:id="rId32"/>
    <p:sldId id="421" r:id="rId33"/>
    <p:sldId id="422" r:id="rId34"/>
    <p:sldId id="472" r:id="rId35"/>
    <p:sldId id="476" r:id="rId36"/>
    <p:sldId id="478" r:id="rId37"/>
    <p:sldId id="466" r:id="rId38"/>
    <p:sldId id="290" r:id="rId39"/>
    <p:sldId id="288" r:id="rId40"/>
    <p:sldId id="289" r:id="rId41"/>
    <p:sldId id="493" r:id="rId42"/>
    <p:sldId id="477" r:id="rId43"/>
    <p:sldId id="438" r:id="rId44"/>
    <p:sldId id="440" r:id="rId45"/>
    <p:sldId id="436" r:id="rId46"/>
    <p:sldId id="431" r:id="rId47"/>
    <p:sldId id="447" r:id="rId48"/>
    <p:sldId id="441" r:id="rId49"/>
    <p:sldId id="449" r:id="rId50"/>
    <p:sldId id="448" r:id="rId51"/>
    <p:sldId id="450" r:id="rId52"/>
    <p:sldId id="485" r:id="rId53"/>
    <p:sldId id="486" r:id="rId54"/>
    <p:sldId id="488" r:id="rId55"/>
    <p:sldId id="487" r:id="rId56"/>
    <p:sldId id="489" r:id="rId57"/>
  </p:sldIdLst>
  <p:sldSz cx="12188825" cy="6858000"/>
  <p:notesSz cx="6858000" cy="91440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FFFFF"/>
    <a:srgbClr val="808F92"/>
    <a:srgbClr val="D0DBD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29" autoAdjust="0"/>
    <p:restoredTop sz="86901" autoAdjust="0"/>
  </p:normalViewPr>
  <p:slideViewPr>
    <p:cSldViewPr snapToGrid="0">
      <p:cViewPr>
        <p:scale>
          <a:sx n="100" d="100"/>
          <a:sy n="100" d="100"/>
        </p:scale>
        <p:origin x="-80" y="-80"/>
      </p:cViewPr>
      <p:guideLst>
        <p:guide orient="horz" pos="2160"/>
        <p:guide orient="horz" pos="3744"/>
        <p:guide orient="horz" pos="960"/>
        <p:guide orient="horz" pos="1248"/>
        <p:guide pos="4534"/>
        <p:guide pos="7343"/>
        <p:guide pos="335"/>
        <p:guide pos="3839"/>
      </p:guideLst>
    </p:cSldViewPr>
  </p:slideViewPr>
  <p:outlineViewPr>
    <p:cViewPr>
      <p:scale>
        <a:sx n="33" d="100"/>
        <a:sy n="33" d="100"/>
      </p:scale>
      <p:origin x="0" y="19746"/>
    </p:cViewPr>
  </p:outlineViewPr>
  <p:notesTextViewPr>
    <p:cViewPr>
      <p:scale>
        <a:sx n="1" d="1"/>
        <a:sy n="1" d="1"/>
      </p:scale>
      <p:origin x="0" y="0"/>
    </p:cViewPr>
  </p:notesTextViewPr>
  <p:sorterViewPr>
    <p:cViewPr>
      <p:scale>
        <a:sx n="75" d="100"/>
        <a:sy n="75" d="100"/>
      </p:scale>
      <p:origin x="0" y="1704"/>
    </p:cViewPr>
  </p:sorterViewPr>
  <p:notesViewPr>
    <p:cSldViewPr snapToGrid="0">
      <p:cViewPr varScale="1">
        <p:scale>
          <a:sx n="103" d="100"/>
          <a:sy n="103" d="100"/>
        </p:scale>
        <p:origin x="-43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tags" Target="tags/tag1.xml"/><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t>4/16/17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t>‹#›</a:t>
            </a:fld>
            <a:endParaRPr dirty="0"/>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rgbClr val="000000"/>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rgbClr val="000000"/>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rgbClr val="000000"/>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rgbClr val="000000"/>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rgbClr val="000000"/>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Revrec-americasiebc_us@oracle.com" TargetMode="External"/><Relationship Id="rId4" Type="http://schemas.openxmlformats.org/officeDocument/2006/relationships/hyperlink" Target="http://my.oracle.com/site/fin/gfo/GlobalProcesses/cnt452504.pdf" TargetMode="External"/><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Revrec-americasiebc_us@oracle.com" TargetMode="External"/><Relationship Id="rId4" Type="http://schemas.openxmlformats.org/officeDocument/2006/relationships/hyperlink" Target="http://my.oracle.com/site/fin/gfo/GlobalProcesses/cnt452504.pdf"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a:t>
            </a:fld>
            <a:endParaRPr lang="en-US" dirty="0"/>
          </a:p>
        </p:txBody>
      </p:sp>
    </p:spTree>
    <p:extLst>
      <p:ext uri="{BB962C8B-B14F-4D97-AF65-F5344CB8AC3E}">
        <p14:creationId xmlns:p14="http://schemas.microsoft.com/office/powerpoint/2010/main"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Note</a:t>
            </a:r>
            <a:r>
              <a:rPr lang="en-US" baseline="0" dirty="0" smtClean="0"/>
              <a:t> that this process is </a:t>
            </a:r>
            <a:r>
              <a:rPr lang="en-US" baseline="0" dirty="0" err="1" smtClean="0"/>
              <a:t>completley</a:t>
            </a:r>
            <a:r>
              <a:rPr lang="en-US" baseline="0" dirty="0" smtClean="0"/>
              <a:t> agnostic to the language in which the document is expressed. It simply sees the string ‘rouge’ and looks it up in the dictionary to get the concept sets.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13</a:t>
            </a:fld>
            <a:endParaRPr lang="en-US" dirty="0"/>
          </a:p>
        </p:txBody>
      </p:sp>
    </p:spTree>
    <p:extLst>
      <p:ext uri="{BB962C8B-B14F-4D97-AF65-F5344CB8AC3E}">
        <p14:creationId xmlns:p14="http://schemas.microsoft.com/office/powerpoint/2010/main" val="1837072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22</a:t>
            </a:fld>
            <a:endParaRPr lang="en-US" dirty="0"/>
          </a:p>
        </p:txBody>
      </p:sp>
    </p:spTree>
    <p:extLst>
      <p:ext uri="{BB962C8B-B14F-4D97-AF65-F5344CB8AC3E}">
        <p14:creationId xmlns:p14="http://schemas.microsoft.com/office/powerpoint/2010/main" val="1294608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26</a:t>
            </a:fld>
            <a:endParaRPr lang="en-US" dirty="0"/>
          </a:p>
        </p:txBody>
      </p:sp>
    </p:spTree>
    <p:extLst>
      <p:ext uri="{BB962C8B-B14F-4D97-AF65-F5344CB8AC3E}">
        <p14:creationId xmlns:p14="http://schemas.microsoft.com/office/powerpoint/2010/main" val="1294608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Want</a:t>
            </a:r>
            <a:r>
              <a:rPr lang="en-US" baseline="0" dirty="0" smtClean="0"/>
              <a:t> to compare how well the systems with target language training data get to the system without target language training data.</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31</a:t>
            </a:fld>
            <a:endParaRPr lang="en-US" dirty="0"/>
          </a:p>
        </p:txBody>
      </p:sp>
    </p:spTree>
    <p:extLst>
      <p:ext uri="{BB962C8B-B14F-4D97-AF65-F5344CB8AC3E}">
        <p14:creationId xmlns:p14="http://schemas.microsoft.com/office/powerpoint/2010/main" val="3243816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36</a:t>
            </a:fld>
            <a:endParaRPr lang="en-US" dirty="0"/>
          </a:p>
        </p:txBody>
      </p:sp>
    </p:spTree>
    <p:extLst>
      <p:ext uri="{BB962C8B-B14F-4D97-AF65-F5344CB8AC3E}">
        <p14:creationId xmlns:p14="http://schemas.microsoft.com/office/powerpoint/2010/main" val="174204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This</a:t>
            </a:r>
            <a:r>
              <a:rPr lang="en-US" baseline="0" dirty="0" smtClean="0"/>
              <a:t> is a </a:t>
            </a:r>
            <a:r>
              <a:rPr lang="en-US" b="1" baseline="0" dirty="0" smtClean="0"/>
              <a:t>Safe Harbor Front </a:t>
            </a:r>
            <a:r>
              <a:rPr lang="en-US" baseline="0" dirty="0" smtClean="0"/>
              <a:t>slide, one of two Safe Harbor Statement slides included in this template. </a:t>
            </a:r>
          </a:p>
          <a:p>
            <a:endParaRPr lang="en-US" baseline="0" dirty="0" smtClean="0"/>
          </a:p>
          <a:p>
            <a:r>
              <a:rPr lang="en-US" dirty="0" smtClean="0"/>
              <a:t>One of the Safe Harbor slides must be used if your presentation covers material affected by Oracle’s Revenue Recognition Policy </a:t>
            </a:r>
          </a:p>
          <a:p>
            <a:endParaRPr lang="en-US" dirty="0" smtClean="0"/>
          </a:p>
          <a:p>
            <a:r>
              <a:rPr lang="en-US" dirty="0" smtClean="0"/>
              <a:t>To learn more about this policy, e-mail: </a:t>
            </a:r>
            <a:r>
              <a:rPr lang="en-US" dirty="0" smtClean="0">
                <a:hlinkClick r:id="rId3"/>
              </a:rPr>
              <a:t>Revrec-americasiebc_us@oracle.com </a:t>
            </a:r>
            <a:endParaRPr lang="en-US" dirty="0" smtClean="0"/>
          </a:p>
          <a:p>
            <a:endParaRPr lang="en-US" dirty="0" smtClean="0"/>
          </a:p>
          <a:p>
            <a:r>
              <a:rPr lang="en-US" sz="1100" kern="1200" dirty="0" smtClean="0">
                <a:latin typeface="+mn-lt"/>
                <a:ea typeface="+mn-ea"/>
                <a:cs typeface="+mn-cs"/>
              </a:rPr>
              <a:t>For internal communication, Safe Harbor Statements are not required. However, there is an applicable disclaimer (Exhibit E) that should be used, found in the Oracle Revenue Recognition Policy for Future Product Communications. Copy and paste this link into a web browser, to find out more information.  </a:t>
            </a:r>
          </a:p>
          <a:p>
            <a:endParaRPr lang="en-US" sz="1100" kern="1200" dirty="0" smtClean="0">
              <a:latin typeface="+mn-lt"/>
              <a:ea typeface="+mn-ea"/>
              <a:cs typeface="+mn-cs"/>
            </a:endParaRPr>
          </a:p>
          <a:p>
            <a:r>
              <a:rPr lang="en-US" sz="1100" u="sng" kern="1200" dirty="0" smtClean="0">
                <a:latin typeface="+mn-lt"/>
                <a:ea typeface="+mn-ea"/>
                <a:cs typeface="+mn-cs"/>
                <a:hlinkClick r:id="rId4"/>
              </a:rPr>
              <a:t>http://my.oracle.com/site/fin/gfo/GlobalProcesses/cnt452504.pdf</a:t>
            </a:r>
            <a:endParaRPr lang="en-US" sz="1100" u="sng" kern="1200" dirty="0" smtClean="0">
              <a:latin typeface="+mn-lt"/>
              <a:ea typeface="+mn-ea"/>
              <a:cs typeface="+mn-cs"/>
            </a:endParaRPr>
          </a:p>
          <a:p>
            <a:endParaRPr lang="en-US" sz="1100" u="sng" kern="1200" dirty="0" smtClean="0">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sz="1100" kern="1200" dirty="0" smtClean="0"/>
              <a:t>For all external communications such as press release, roadmaps, PowerPoint presentations, Safe Harbor Statements are required. You can refer to the link mentioned above to find out additional information/disclaimers required depending on your audience.</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38</a:t>
            </a:fld>
            <a:endParaRPr lang="en-US" dirty="0"/>
          </a:p>
        </p:txBody>
      </p:sp>
    </p:spTree>
    <p:extLst>
      <p:ext uri="{BB962C8B-B14F-4D97-AF65-F5344CB8AC3E}">
        <p14:creationId xmlns:p14="http://schemas.microsoft.com/office/powerpoint/2010/main" val="47995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39</a:t>
            </a:fld>
            <a:endParaRPr lang="en-US" dirty="0"/>
          </a:p>
        </p:txBody>
      </p:sp>
    </p:spTree>
    <p:extLst>
      <p:ext uri="{BB962C8B-B14F-4D97-AF65-F5344CB8AC3E}">
        <p14:creationId xmlns:p14="http://schemas.microsoft.com/office/powerpoint/2010/main" val="3991295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40</a:t>
            </a:fld>
            <a:endParaRPr lang="en-US" dirty="0"/>
          </a:p>
        </p:txBody>
      </p:sp>
    </p:spTree>
    <p:extLst>
      <p:ext uri="{BB962C8B-B14F-4D97-AF65-F5344CB8AC3E}">
        <p14:creationId xmlns:p14="http://schemas.microsoft.com/office/powerpoint/2010/main" val="1242756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43</a:t>
            </a:fld>
            <a:endParaRPr lang="en-US" dirty="0"/>
          </a:p>
        </p:txBody>
      </p:sp>
    </p:spTree>
    <p:extLst>
      <p:ext uri="{BB962C8B-B14F-4D97-AF65-F5344CB8AC3E}">
        <p14:creationId xmlns:p14="http://schemas.microsoft.com/office/powerpoint/2010/main" val="42688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King – man + woman = Queen in English, but also in</a:t>
            </a:r>
            <a:r>
              <a:rPr lang="en-US" baseline="0" dirty="0" smtClean="0"/>
              <a:t> </a:t>
            </a:r>
            <a:r>
              <a:rPr lang="en-US" baseline="0" dirty="0" err="1" smtClean="0"/>
              <a:t>french</a:t>
            </a:r>
            <a:r>
              <a:rPr lang="en-US" baseline="0" dirty="0" smtClean="0"/>
              <a:t> we would expect </a:t>
            </a:r>
            <a:r>
              <a:rPr lang="en-US" baseline="0" dirty="0" err="1" smtClean="0"/>
              <a:t>Roi</a:t>
            </a:r>
            <a:r>
              <a:rPr lang="en-US" baseline="0" dirty="0" smtClean="0"/>
              <a:t> – </a:t>
            </a:r>
            <a:r>
              <a:rPr lang="en-US" baseline="0" dirty="0" err="1" smtClean="0"/>
              <a:t>homme</a:t>
            </a:r>
            <a:r>
              <a:rPr lang="en-US" baseline="0" dirty="0" smtClean="0"/>
              <a:t> + femme = </a:t>
            </a:r>
            <a:r>
              <a:rPr lang="en-US" baseline="0" dirty="0" err="1" smtClean="0"/>
              <a:t>reine</a:t>
            </a:r>
            <a:r>
              <a:rPr lang="en-US" baseline="0" dirty="0" smtClean="0"/>
              <a:t>. The fact that we learn similar structure in different languages gives us hope that we simply need to align the spaces so that they are on top of each other.</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48</a:t>
            </a:fld>
            <a:endParaRPr lang="en-US" dirty="0"/>
          </a:p>
        </p:txBody>
      </p:sp>
    </p:spTree>
    <p:extLst>
      <p:ext uri="{BB962C8B-B14F-4D97-AF65-F5344CB8AC3E}">
        <p14:creationId xmlns:p14="http://schemas.microsoft.com/office/powerpoint/2010/main" val="3629396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This</a:t>
            </a:r>
            <a:r>
              <a:rPr lang="en-US" baseline="0" dirty="0" smtClean="0"/>
              <a:t> is a </a:t>
            </a:r>
            <a:r>
              <a:rPr lang="en-US" b="1" baseline="0" dirty="0" smtClean="0"/>
              <a:t>Safe Harbor Front </a:t>
            </a:r>
            <a:r>
              <a:rPr lang="en-US" baseline="0" dirty="0" smtClean="0"/>
              <a:t>slide, one of two Safe Harbor Statement slides included in this template. </a:t>
            </a:r>
          </a:p>
          <a:p>
            <a:endParaRPr lang="en-US" baseline="0" dirty="0" smtClean="0"/>
          </a:p>
          <a:p>
            <a:r>
              <a:rPr lang="en-US" dirty="0" smtClean="0"/>
              <a:t>One of the Safe Harbor slides must be used if your presentation covers material affected by Oracle’s Revenue Recognition Policy </a:t>
            </a:r>
          </a:p>
          <a:p>
            <a:endParaRPr lang="en-US" dirty="0" smtClean="0"/>
          </a:p>
          <a:p>
            <a:r>
              <a:rPr lang="en-US" dirty="0" smtClean="0"/>
              <a:t>To learn more about this policy, e-mail: </a:t>
            </a:r>
            <a:r>
              <a:rPr lang="en-US" dirty="0" smtClean="0">
                <a:hlinkClick r:id="rId3"/>
              </a:rPr>
              <a:t>Revrec-americasiebc_us@oracle.com </a:t>
            </a:r>
            <a:endParaRPr lang="en-US" dirty="0" smtClean="0"/>
          </a:p>
          <a:p>
            <a:endParaRPr lang="en-US" dirty="0" smtClean="0"/>
          </a:p>
          <a:p>
            <a:r>
              <a:rPr lang="en-US" sz="1100" kern="1200" dirty="0" smtClean="0">
                <a:latin typeface="+mn-lt"/>
                <a:ea typeface="+mn-ea"/>
                <a:cs typeface="+mn-cs"/>
              </a:rPr>
              <a:t>For internal communication, Safe Harbor Statements are not required. However, there is an applicable disclaimer (Exhibit E) that should be used, found in the Oracle Revenue Recognition Policy for Future Product Communications. Copy and paste this link into a web browser, to find out more information.  </a:t>
            </a:r>
          </a:p>
          <a:p>
            <a:endParaRPr lang="en-US" sz="1100" kern="1200" dirty="0" smtClean="0">
              <a:latin typeface="+mn-lt"/>
              <a:ea typeface="+mn-ea"/>
              <a:cs typeface="+mn-cs"/>
            </a:endParaRPr>
          </a:p>
          <a:p>
            <a:r>
              <a:rPr lang="en-US" sz="1100" u="sng" kern="1200" dirty="0" smtClean="0">
                <a:latin typeface="+mn-lt"/>
                <a:ea typeface="+mn-ea"/>
                <a:cs typeface="+mn-cs"/>
                <a:hlinkClick r:id="rId4"/>
              </a:rPr>
              <a:t>http://my.oracle.com/site/fin/gfo/GlobalProcesses/cnt452504.pdf</a:t>
            </a:r>
            <a:endParaRPr lang="en-US" sz="1100" u="sng" kern="1200" dirty="0" smtClean="0">
              <a:latin typeface="+mn-lt"/>
              <a:ea typeface="+mn-ea"/>
              <a:cs typeface="+mn-cs"/>
            </a:endParaRPr>
          </a:p>
          <a:p>
            <a:endParaRPr lang="en-US" sz="1100" u="sng" kern="1200" dirty="0" smtClean="0">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sz="1100" kern="1200" dirty="0" smtClean="0"/>
              <a:t>For all external communications such as press release, roadmaps, PowerPoint presentations, Safe Harbor Statements are required. You can refer to the link mentioned above to find out additional information/disclaimers required depending on your audience.</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2</a:t>
            </a:fld>
            <a:endParaRPr lang="en-US" dirty="0"/>
          </a:p>
        </p:txBody>
      </p:sp>
    </p:spTree>
    <p:extLst>
      <p:ext uri="{BB962C8B-B14F-4D97-AF65-F5344CB8AC3E}">
        <p14:creationId xmlns:p14="http://schemas.microsoft.com/office/powerpoint/2010/main" val="1131267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King – man + woman = Queen in English, but also in</a:t>
            </a:r>
            <a:r>
              <a:rPr lang="en-US" baseline="0" dirty="0" smtClean="0"/>
              <a:t> </a:t>
            </a:r>
            <a:r>
              <a:rPr lang="en-US" baseline="0" dirty="0" err="1" smtClean="0"/>
              <a:t>french</a:t>
            </a:r>
            <a:r>
              <a:rPr lang="en-US" baseline="0" dirty="0" smtClean="0"/>
              <a:t> we would expect </a:t>
            </a:r>
            <a:r>
              <a:rPr lang="en-US" baseline="0" dirty="0" err="1" smtClean="0"/>
              <a:t>Roi</a:t>
            </a:r>
            <a:r>
              <a:rPr lang="en-US" baseline="0" dirty="0" smtClean="0"/>
              <a:t> – </a:t>
            </a:r>
            <a:r>
              <a:rPr lang="en-US" baseline="0" dirty="0" err="1" smtClean="0"/>
              <a:t>homme</a:t>
            </a:r>
            <a:r>
              <a:rPr lang="en-US" baseline="0" dirty="0" smtClean="0"/>
              <a:t> + femme = </a:t>
            </a:r>
            <a:r>
              <a:rPr lang="en-US" baseline="0" dirty="0" err="1" smtClean="0"/>
              <a:t>reine</a:t>
            </a:r>
            <a:r>
              <a:rPr lang="en-US" baseline="0" dirty="0" smtClean="0"/>
              <a:t>. The fact that we learn similar structure in different languages gives us hope that we simply need to align the spaces so that they are on top of each other.</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49</a:t>
            </a:fld>
            <a:endParaRPr lang="en-US" dirty="0"/>
          </a:p>
        </p:txBody>
      </p:sp>
    </p:spTree>
    <p:extLst>
      <p:ext uri="{BB962C8B-B14F-4D97-AF65-F5344CB8AC3E}">
        <p14:creationId xmlns:p14="http://schemas.microsoft.com/office/powerpoint/2010/main" val="3629396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King – man + woman = Queen in English, but also in</a:t>
            </a:r>
            <a:r>
              <a:rPr lang="en-US" baseline="0" dirty="0" smtClean="0"/>
              <a:t> </a:t>
            </a:r>
            <a:r>
              <a:rPr lang="en-US" baseline="0" dirty="0" err="1" smtClean="0"/>
              <a:t>french</a:t>
            </a:r>
            <a:r>
              <a:rPr lang="en-US" baseline="0" dirty="0" smtClean="0"/>
              <a:t> we would expect </a:t>
            </a:r>
            <a:r>
              <a:rPr lang="en-US" baseline="0" dirty="0" err="1" smtClean="0"/>
              <a:t>Roi</a:t>
            </a:r>
            <a:r>
              <a:rPr lang="en-US" baseline="0" dirty="0" smtClean="0"/>
              <a:t> – </a:t>
            </a:r>
            <a:r>
              <a:rPr lang="en-US" baseline="0" dirty="0" err="1" smtClean="0"/>
              <a:t>homme</a:t>
            </a:r>
            <a:r>
              <a:rPr lang="en-US" baseline="0" dirty="0" smtClean="0"/>
              <a:t> + femme = </a:t>
            </a:r>
            <a:r>
              <a:rPr lang="en-US" baseline="0" dirty="0" err="1" smtClean="0"/>
              <a:t>reine</a:t>
            </a:r>
            <a:r>
              <a:rPr lang="en-US" baseline="0" dirty="0" smtClean="0"/>
              <a:t>. The fact that we learn similar structure in different languages gives us hope that we simply need to align the spaces so that they are on top of each other.</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52</a:t>
            </a:fld>
            <a:endParaRPr lang="en-US" dirty="0"/>
          </a:p>
        </p:txBody>
      </p:sp>
    </p:spTree>
    <p:extLst>
      <p:ext uri="{BB962C8B-B14F-4D97-AF65-F5344CB8AC3E}">
        <p14:creationId xmlns:p14="http://schemas.microsoft.com/office/powerpoint/2010/main" val="3629396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King – man + woman = Queen in English, but also in</a:t>
            </a:r>
            <a:r>
              <a:rPr lang="en-US" baseline="0" dirty="0" smtClean="0"/>
              <a:t> </a:t>
            </a:r>
            <a:r>
              <a:rPr lang="en-US" baseline="0" dirty="0" err="1" smtClean="0"/>
              <a:t>french</a:t>
            </a:r>
            <a:r>
              <a:rPr lang="en-US" baseline="0" dirty="0" smtClean="0"/>
              <a:t> we would expect </a:t>
            </a:r>
            <a:r>
              <a:rPr lang="en-US" baseline="0" dirty="0" err="1" smtClean="0"/>
              <a:t>Roi</a:t>
            </a:r>
            <a:r>
              <a:rPr lang="en-US" baseline="0" dirty="0" smtClean="0"/>
              <a:t> – </a:t>
            </a:r>
            <a:r>
              <a:rPr lang="en-US" baseline="0" dirty="0" err="1" smtClean="0"/>
              <a:t>homme</a:t>
            </a:r>
            <a:r>
              <a:rPr lang="en-US" baseline="0" dirty="0" smtClean="0"/>
              <a:t> + femme = </a:t>
            </a:r>
            <a:r>
              <a:rPr lang="en-US" baseline="0" dirty="0" err="1" smtClean="0"/>
              <a:t>reine</a:t>
            </a:r>
            <a:r>
              <a:rPr lang="en-US" baseline="0" dirty="0" smtClean="0"/>
              <a:t>. The fact that we learn similar structure in different languages gives us hope that we simply need to align the spaces so that they are on top of each other.</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53</a:t>
            </a:fld>
            <a:endParaRPr lang="en-US" dirty="0"/>
          </a:p>
        </p:txBody>
      </p:sp>
    </p:spTree>
    <p:extLst>
      <p:ext uri="{BB962C8B-B14F-4D97-AF65-F5344CB8AC3E}">
        <p14:creationId xmlns:p14="http://schemas.microsoft.com/office/powerpoint/2010/main" val="3629396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My wife is Bengali</a:t>
            </a:r>
            <a:r>
              <a:rPr lang="en-US" baseline="0" dirty="0" smtClean="0"/>
              <a:t> and when she speaks to her parents over the phone, she’ll throw in a few English words every now and then. This is great because it allows words in </a:t>
            </a:r>
            <a:r>
              <a:rPr lang="en-US" baseline="0" dirty="0" err="1" smtClean="0"/>
              <a:t>mulitple</a:t>
            </a:r>
            <a:r>
              <a:rPr lang="en-US" baseline="0" dirty="0" smtClean="0"/>
              <a:t> languages to share context. Unfortunately, this is primarily a spoken phenomena and does not happen very often in written text. So what we’re going to do is use the word translations to induce it.</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54</a:t>
            </a:fld>
            <a:endParaRPr lang="en-US" dirty="0"/>
          </a:p>
        </p:txBody>
      </p:sp>
    </p:spTree>
    <p:extLst>
      <p:ext uri="{BB962C8B-B14F-4D97-AF65-F5344CB8AC3E}">
        <p14:creationId xmlns:p14="http://schemas.microsoft.com/office/powerpoint/2010/main" val="2379326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King – man + woman = Queen in English, but also in</a:t>
            </a:r>
            <a:r>
              <a:rPr lang="en-US" baseline="0" dirty="0" smtClean="0"/>
              <a:t> </a:t>
            </a:r>
            <a:r>
              <a:rPr lang="en-US" baseline="0" dirty="0" err="1" smtClean="0"/>
              <a:t>french</a:t>
            </a:r>
            <a:r>
              <a:rPr lang="en-US" baseline="0" dirty="0" smtClean="0"/>
              <a:t> we would expect </a:t>
            </a:r>
            <a:r>
              <a:rPr lang="en-US" baseline="0" dirty="0" err="1" smtClean="0"/>
              <a:t>Roi</a:t>
            </a:r>
            <a:r>
              <a:rPr lang="en-US" baseline="0" dirty="0" smtClean="0"/>
              <a:t> – </a:t>
            </a:r>
            <a:r>
              <a:rPr lang="en-US" baseline="0" dirty="0" err="1" smtClean="0"/>
              <a:t>homme</a:t>
            </a:r>
            <a:r>
              <a:rPr lang="en-US" baseline="0" dirty="0" smtClean="0"/>
              <a:t> + femme = </a:t>
            </a:r>
            <a:r>
              <a:rPr lang="en-US" baseline="0" dirty="0" err="1" smtClean="0"/>
              <a:t>reine</a:t>
            </a:r>
            <a:r>
              <a:rPr lang="en-US" baseline="0" dirty="0" smtClean="0"/>
              <a:t>. The fact that we learn similar structure in different languages gives us hope that we simply need to align the spaces so that they are on top of each other.</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55</a:t>
            </a:fld>
            <a:endParaRPr lang="en-US" dirty="0"/>
          </a:p>
        </p:txBody>
      </p:sp>
    </p:spTree>
    <p:extLst>
      <p:ext uri="{BB962C8B-B14F-4D97-AF65-F5344CB8AC3E}">
        <p14:creationId xmlns:p14="http://schemas.microsoft.com/office/powerpoint/2010/main" val="3629396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3</a:t>
            </a:fld>
            <a:endParaRPr lang="en-US" dirty="0"/>
          </a:p>
        </p:txBody>
      </p:sp>
    </p:spTree>
    <p:extLst>
      <p:ext uri="{BB962C8B-B14F-4D97-AF65-F5344CB8AC3E}">
        <p14:creationId xmlns:p14="http://schemas.microsoft.com/office/powerpoint/2010/main" val="425055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My</a:t>
            </a:r>
            <a:r>
              <a:rPr lang="en-US" baseline="0" dirty="0" smtClean="0"/>
              <a:t> colleagues and I work in the ML group at Oracle Labs. Part of what we do is provide machine learning consulting to various product groups. They will often come to us requesting a particular NLP tool such as a sentiment analysis system. </a:t>
            </a:r>
            <a:r>
              <a:rPr lang="en-US" baseline="0" dirty="0" smtClean="0"/>
              <a:t> Typically the requests starts as something small and simple, but quickly snowballs into a challenging research problem.</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5</a:t>
            </a:fld>
            <a:endParaRPr lang="en-US" dirty="0"/>
          </a:p>
        </p:txBody>
      </p:sp>
    </p:spTree>
    <p:extLst>
      <p:ext uri="{BB962C8B-B14F-4D97-AF65-F5344CB8AC3E}">
        <p14:creationId xmlns:p14="http://schemas.microsoft.com/office/powerpoint/2010/main" val="42688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6</a:t>
            </a:fld>
            <a:endParaRPr lang="en-US" dirty="0"/>
          </a:p>
        </p:txBody>
      </p:sp>
    </p:spTree>
    <p:extLst>
      <p:ext uri="{BB962C8B-B14F-4D97-AF65-F5344CB8AC3E}">
        <p14:creationId xmlns:p14="http://schemas.microsoft.com/office/powerpoint/2010/main" val="42688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Find</a:t>
            </a:r>
            <a:r>
              <a:rPr lang="en-US" baseline="0" dirty="0" smtClean="0"/>
              <a:t> a language invariant representation so that we can train on available English data and simply have it work for every language in the world.</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7</a:t>
            </a:fld>
            <a:endParaRPr lang="en-US" dirty="0"/>
          </a:p>
        </p:txBody>
      </p:sp>
    </p:spTree>
    <p:extLst>
      <p:ext uri="{BB962C8B-B14F-4D97-AF65-F5344CB8AC3E}">
        <p14:creationId xmlns:p14="http://schemas.microsoft.com/office/powerpoint/2010/main" val="2841406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Word </a:t>
            </a:r>
            <a:r>
              <a:rPr lang="en-US" dirty="0" err="1" smtClean="0"/>
              <a:t>embeddings</a:t>
            </a:r>
            <a:r>
              <a:rPr lang="en-US" dirty="0" smtClean="0"/>
              <a:t> map words to dense low dimensional vectors. Most approaches for learning these vectors is based upon the </a:t>
            </a:r>
            <a:r>
              <a:rPr lang="en-US" dirty="0" err="1" smtClean="0"/>
              <a:t>distribuational</a:t>
            </a:r>
            <a:r>
              <a:rPr lang="en-US" dirty="0" smtClean="0"/>
              <a:t> hypothesis. For example, CBOW and </a:t>
            </a:r>
            <a:r>
              <a:rPr lang="en-US" dirty="0" err="1" smtClean="0"/>
              <a:t>SkypGram</a:t>
            </a:r>
            <a:r>
              <a:rPr lang="en-US" dirty="0" smtClean="0"/>
              <a:t> update word</a:t>
            </a:r>
            <a:r>
              <a:rPr lang="en-US" baseline="0" dirty="0" smtClean="0"/>
              <a:t> vectors</a:t>
            </a:r>
            <a:r>
              <a:rPr lang="en-US" dirty="0" smtClean="0"/>
              <a:t> to</a:t>
            </a:r>
            <a:r>
              <a:rPr lang="en-US" baseline="0" dirty="0" smtClean="0"/>
              <a:t> be more predictive of their context. For example, we push the vector for “red” closer to its context. Remarkably, models trained in this way capture a surprising amount of semantic and syntactic structure.</a:t>
            </a:r>
          </a:p>
          <a:p>
            <a:endParaRPr lang="en-US" dirty="0" smtClean="0"/>
          </a:p>
          <a:p>
            <a:r>
              <a:rPr lang="en-US" dirty="0" smtClean="0"/>
              <a:t>[show</a:t>
            </a:r>
            <a:r>
              <a:rPr lang="en-US" baseline="0" dirty="0" smtClean="0"/>
              <a:t> </a:t>
            </a:r>
            <a:r>
              <a:rPr lang="en-US" dirty="0" smtClean="0"/>
              <a:t>English word analogy]</a:t>
            </a:r>
          </a:p>
          <a:p>
            <a:r>
              <a:rPr lang="en-US" dirty="0" smtClean="0"/>
              <a:t>Of course, we expect</a:t>
            </a:r>
            <a:r>
              <a:rPr lang="en-US" baseline="0" dirty="0" smtClean="0"/>
              <a:t> these results are not unique to English. If we were to learn word vectors on French data we could answer analogies in French.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8</a:t>
            </a:fld>
            <a:endParaRPr lang="en-US" dirty="0"/>
          </a:p>
        </p:txBody>
      </p:sp>
    </p:spTree>
    <p:extLst>
      <p:ext uri="{BB962C8B-B14F-4D97-AF65-F5344CB8AC3E}">
        <p14:creationId xmlns:p14="http://schemas.microsoft.com/office/powerpoint/2010/main" val="3629396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But we can’t simply train word on joint English &amp; French data. The</a:t>
            </a:r>
            <a:r>
              <a:rPr lang="en-US" baseline="0" dirty="0" smtClean="0"/>
              <a:t> reason is that it is rare for words to appear in multilingual context. Red appears in English context and Rouge appears in French context.</a:t>
            </a:r>
            <a:endParaRPr lang="en-US" dirty="0" smtClean="0"/>
          </a:p>
          <a:p>
            <a:endParaRPr lang="en-US" dirty="0" smtClean="0"/>
          </a:p>
          <a:p>
            <a:r>
              <a:rPr lang="en-US" dirty="0" smtClean="0"/>
              <a:t>We were unsure what to do to fix this problem</a:t>
            </a:r>
            <a:r>
              <a:rPr lang="en-US" baseline="0" dirty="0" smtClean="0"/>
              <a:t> and then I remembered something interesting…</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9</a:t>
            </a:fld>
            <a:endParaRPr lang="en-US" dirty="0"/>
          </a:p>
        </p:txBody>
      </p:sp>
    </p:spTree>
    <p:extLst>
      <p:ext uri="{BB962C8B-B14F-4D97-AF65-F5344CB8AC3E}">
        <p14:creationId xmlns:p14="http://schemas.microsoft.com/office/powerpoint/2010/main" val="310819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My wife is Bengali</a:t>
            </a:r>
            <a:r>
              <a:rPr lang="en-US" baseline="0" dirty="0" smtClean="0"/>
              <a:t> and when she speaks to her parents over the phone, she’ll throw in a few English words every now and then. This is great because it allows words in </a:t>
            </a:r>
            <a:r>
              <a:rPr lang="en-US" baseline="0" dirty="0" err="1" smtClean="0"/>
              <a:t>mulitple</a:t>
            </a:r>
            <a:r>
              <a:rPr lang="en-US" baseline="0" dirty="0" smtClean="0"/>
              <a:t> languages to share context. Unfortunately, this is primarily a spoken phenomena and does not happen very often in written text. So what we’re going to do is use the word translations to induce it.</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10</a:t>
            </a:fld>
            <a:endParaRPr lang="en-US" dirty="0"/>
          </a:p>
        </p:txBody>
      </p:sp>
    </p:spTree>
    <p:extLst>
      <p:ext uri="{BB962C8B-B14F-4D97-AF65-F5344CB8AC3E}">
        <p14:creationId xmlns:p14="http://schemas.microsoft.com/office/powerpoint/2010/main" val="2379326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6" name="Date Placeholder 5"/>
          <p:cNvSpPr>
            <a:spLocks noGrp="1"/>
          </p:cNvSpPr>
          <p:nvPr>
            <p:ph type="dt" sz="half" idx="14"/>
          </p:nvPr>
        </p:nvSpPr>
        <p:spPr/>
        <p:txBody>
          <a:bodyPr/>
          <a:lstStyle>
            <a:lvl1pPr>
              <a:defRPr>
                <a:solidFill>
                  <a:srgbClr val="5F5F5F"/>
                </a:solidFill>
              </a:defRPr>
            </a:lvl1pPr>
          </a:lstStyle>
          <a:p>
            <a:fld id="{5B1E654A-7C30-4EEE-9FA6-542208E2A56B}" type="datetime1">
              <a:rPr lang="en-US" smtClean="0"/>
              <a:t>4/16/17</a:t>
            </a:fld>
            <a:endParaRPr lang="en-US" dirty="0"/>
          </a:p>
        </p:txBody>
      </p:sp>
      <p:sp>
        <p:nvSpPr>
          <p:cNvPr id="8" name="Footer Placeholder 7"/>
          <p:cNvSpPr>
            <a:spLocks noGrp="1"/>
          </p:cNvSpPr>
          <p:nvPr>
            <p:ph type="ftr" sz="quarter" idx="15"/>
          </p:nvPr>
        </p:nvSpPr>
        <p:spPr/>
        <p:txBody>
          <a:bodyPr/>
          <a:lstStyle>
            <a:lvl1pPr>
              <a:defRPr>
                <a:solidFill>
                  <a:srgbClr val="5F5F5F"/>
                </a:solidFill>
              </a:defRPr>
            </a:lvl1pPr>
          </a:lstStyle>
          <a:p>
            <a:endParaRPr lang="en-US" dirty="0"/>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a:t>
            </a:r>
            <a:r>
              <a:rPr lang="en-US" sz="850" dirty="0" smtClean="0">
                <a:solidFill>
                  <a:srgbClr val="5F5F5F"/>
                </a:solidFill>
              </a:rPr>
              <a:t>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9" name="Picture 8" descr="Oracle logo in white on red staging background" title="Oracle red badge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title="Section Header with Pictu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5F5F5F"/>
                </a:solidFill>
              </a:defRPr>
            </a:lvl1pPr>
          </a:lstStyle>
          <a:p>
            <a:fld id="{7B66FE95-703B-4C0A-B06D-B7117B6E6EA1}" type="datetime1">
              <a:rPr lang="en-US" smtClean="0"/>
              <a:t>4/16/17</a:t>
            </a:fld>
            <a:endParaRPr lang="en-US" dirty="0"/>
          </a:p>
        </p:txBody>
      </p:sp>
      <p:sp>
        <p:nvSpPr>
          <p:cNvPr id="5" name="Footer Placeholder 4"/>
          <p:cNvSpPr>
            <a:spLocks noGrp="1"/>
          </p:cNvSpPr>
          <p:nvPr>
            <p:ph type="ftr" sz="quarter" idx="11"/>
          </p:nvPr>
        </p:nvSpPr>
        <p:spPr/>
        <p:txBody>
          <a:bodyPr/>
          <a:lstStyle>
            <a:lvl1pPr>
              <a:defRPr>
                <a:solidFill>
                  <a:srgbClr val="5F5F5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a:t>
            </a:r>
            <a:r>
              <a:rPr lang="en-US" sz="850" dirty="0" smtClean="0">
                <a:solidFill>
                  <a:srgbClr val="5F5F5F"/>
                </a:solidFill>
              </a:rPr>
              <a:t>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6" name="Picture 15" descr="Oracle logo in white on red staging background" title="Oracle red badg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00EA5-067D-4A29-8EB0-47053D65AFB4}" type="datetime1">
              <a:rPr lang="en-US" smtClean="0"/>
              <a:t>4/16/17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3E934F-FC9C-4696-8E30-6F606C8E57ED}" type="datetime1">
              <a:rPr lang="en-US" smtClean="0"/>
              <a:t>4/16/17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Picture Placeholder 15"/>
          <p:cNvSpPr>
            <a:spLocks noGrp="1"/>
          </p:cNvSpPr>
          <p:nvPr>
            <p:ph type="pic" sz="quarter" idx="14"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10" name="Text Placeholder 10"/>
          <p:cNvSpPr>
            <a:spLocks noGrp="1"/>
          </p:cNvSpPr>
          <p:nvPr>
            <p:ph type="body" sz="quarter" idx="15"/>
          </p:nvPr>
        </p:nvSpPr>
        <p:spPr>
          <a:xfrm>
            <a:off x="6035040" y="1828799"/>
            <a:ext cx="562197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907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91066CB2-19F0-49E5-90C6-514C314294CE}" type="datetime1">
              <a:rPr lang="en-US" smtClean="0"/>
              <a:t>4/16/17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B5DE928A-E41A-461C-9DFC-B0B0808EAE2A}" type="datetime1">
              <a:rPr lang="en-US" smtClean="0"/>
              <a:t>4/16/17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Picture Placeholder 15"/>
          <p:cNvSpPr>
            <a:spLocks noGrp="1" noChangeAspect="1"/>
          </p:cNvSpPr>
          <p:nvPr>
            <p:ph type="pic" sz="quarter" idx="14" hasCustomPrompt="1"/>
          </p:nvPr>
        </p:nvSpPr>
        <p:spPr>
          <a:xfrm>
            <a:off x="531812" y="1905000"/>
            <a:ext cx="2194560" cy="3072384"/>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38DCCC5-CC9E-4D5E-974E-EE0ECFDB0571}" type="datetime1">
              <a:rPr lang="en-US" smtClean="0"/>
              <a:t>4/16/17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732CB25-BE95-418F-8153-B4D135C6D2B2}" type="datetime1">
              <a:rPr lang="en-US" smtClean="0"/>
              <a:t>4/16/17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47D522E-0F9F-40AE-8159-4E99D5FF1222}" type="datetime1">
              <a:rPr lang="en-US" smtClean="0"/>
              <a:t>4/16/17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5C5C33-AA1C-4020-95F6-F77BCEDBE79A}" type="datetime1">
              <a:rPr lang="en-US" smtClean="0"/>
              <a:t>4/16/17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E7B49-C2F6-4B53-9E06-1BC4FC56C3B3}" type="datetime1">
              <a:rPr lang="en-US" smtClean="0"/>
              <a:t>4/16/17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7" name="Date Placeholder 6"/>
          <p:cNvSpPr>
            <a:spLocks noGrp="1"/>
          </p:cNvSpPr>
          <p:nvPr>
            <p:ph type="dt" sz="half" idx="10"/>
          </p:nvPr>
        </p:nvSpPr>
        <p:spPr/>
        <p:txBody>
          <a:bodyPr/>
          <a:lstStyle>
            <a:lvl1pPr>
              <a:defRPr>
                <a:solidFill>
                  <a:srgbClr val="5F5F5F"/>
                </a:solidFill>
              </a:defRPr>
            </a:lvl1pPr>
          </a:lstStyle>
          <a:p>
            <a:fld id="{8F32F885-5EFB-4B65-BE25-74C70D6F16EE}" type="datetime1">
              <a:rPr lang="en-US" smtClean="0"/>
              <a:t>4/16/17</a:t>
            </a:fld>
            <a:endParaRPr lang="en-US" dirty="0"/>
          </a:p>
        </p:txBody>
      </p:sp>
      <p:sp>
        <p:nvSpPr>
          <p:cNvPr id="8" name="Footer Placeholder 7"/>
          <p:cNvSpPr>
            <a:spLocks noGrp="1"/>
          </p:cNvSpPr>
          <p:nvPr>
            <p:ph type="ftr" sz="quarter" idx="11"/>
          </p:nvPr>
        </p:nvSpPr>
        <p:spPr/>
        <p:txBody>
          <a:bodyPr/>
          <a:lstStyle>
            <a:lvl1pPr>
              <a:defRPr>
                <a:solidFill>
                  <a:srgbClr val="5F5F5F"/>
                </a:solidFill>
              </a:defRPr>
            </a:lvl1pPr>
          </a:lstStyle>
          <a:p>
            <a:endParaRPr lang="en-US" dirty="0"/>
          </a:p>
        </p:txBody>
      </p:sp>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a:t>
            </a:r>
            <a:r>
              <a:rPr lang="en-US" sz="850" dirty="0" smtClean="0">
                <a:solidFill>
                  <a:srgbClr val="5F5F5F"/>
                </a:solidFill>
              </a:rPr>
              <a:t>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0" name="Picture 9" descr="Oracle logo in white on red staging background" title="Oracle red badge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D873AA4C-491C-4101-9DCC-04293C888BAD}" type="datetime1">
              <a:rPr lang="en-US" smtClean="0"/>
              <a:t>4/16/17</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C51EAA63-D034-42AE-91FA-B13B9518C7BE}" type="slidenum">
              <a:rPr/>
              <a:t>‹#›</a:t>
            </a:fld>
            <a:endParaRPr dirty="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E9E9A79-241F-489C-B62A-962F3B47AA97}" type="datetime1">
              <a:rPr lang="en-US" smtClean="0"/>
              <a:t>4/16/17</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C51EAA63-D034-42AE-91FA-B13B9518C7BE}" type="slidenum">
              <a:rPr/>
              <a:t>‹#›</a:t>
            </a:fld>
            <a:endParaRPr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FD87AC5-F662-42A9-A6F7-5647BAF2ECD6}" type="datetime1">
              <a:rPr lang="en-US" smtClean="0"/>
              <a:t>4/16/17</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C51EAA63-D034-42AE-91FA-B13B9518C7BE}" type="slidenum">
              <a:rPr/>
              <a:t>‹#›</a:t>
            </a:fld>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243CD6-5FFE-427B-9C5D-EF4C5FFB7DD2}" type="datetime1">
              <a:rPr lang="en-US" smtClean="0"/>
              <a:t>4/16/17</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2" y="1524000"/>
            <a:ext cx="777255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B8CC57-16A8-4A5E-86A8-8D1B99EB3EB9}" type="datetime1">
              <a:rPr lang="en-US" smtClean="0"/>
              <a:t>4/16/17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00EC7C-793B-4071-BC5E-37885A3D251F}" type="datetime1">
              <a:rPr lang="en-US" smtClean="0"/>
              <a:t>4/16/17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2FDA2B-9A85-407D-8AF0-D3045DDE3460}" type="datetime1">
              <a:rPr lang="en-US" smtClean="0"/>
              <a:t>4/16/17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C0CCE5-1B1F-4C87-AEF7-4EB096F40616}" type="datetime1">
              <a:rPr lang="en-US" smtClean="0"/>
              <a:t>4/16/17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title="iOS Smartphone and Tablet: Horizontal Layou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08785FDE-6D12-4C93-A4E4-AEDC92487EAA}" type="datetime1">
              <a:rPr lang="en-US" smtClean="0"/>
              <a:t>4/16/17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99A2AD6D-32B3-4FE9-ABD6-D0DA9FC07608}" type="datetime1">
              <a:rPr lang="en-US" smtClean="0"/>
              <a:t>4/16/17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3" name="Picture 12" descr="Photos, screen captures, graphics can be inserted in a white mobile phone and tablet" title="iOS Smartphone and Tablet: Vertical Layou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title="Title Slide with Pictu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7" name="Date Placeholder 6"/>
          <p:cNvSpPr>
            <a:spLocks noGrp="1"/>
          </p:cNvSpPr>
          <p:nvPr>
            <p:ph type="dt" sz="half" idx="14"/>
          </p:nvPr>
        </p:nvSpPr>
        <p:spPr/>
        <p:txBody>
          <a:bodyPr/>
          <a:lstStyle>
            <a:lvl1pPr>
              <a:defRPr>
                <a:solidFill>
                  <a:schemeClr val="tx1"/>
                </a:solidFill>
              </a:defRPr>
            </a:lvl1pPr>
          </a:lstStyle>
          <a:p>
            <a:fld id="{E0D8FC04-BDE0-41DD-9128-45CE6060F9E1}" type="datetime1">
              <a:rPr lang="en-US" smtClean="0"/>
              <a:t>4/16/17</a:t>
            </a:fld>
            <a:endParaRPr lang="en-US" dirty="0"/>
          </a:p>
        </p:txBody>
      </p:sp>
      <p:sp>
        <p:nvSpPr>
          <p:cNvPr id="8" name="Footer Placeholder 7"/>
          <p:cNvSpPr>
            <a:spLocks noGrp="1"/>
          </p:cNvSpPr>
          <p:nvPr>
            <p:ph type="ftr" sz="quarter" idx="15"/>
          </p:nvPr>
        </p:nvSpPr>
        <p:spPr/>
        <p:txBody>
          <a:bodyPr/>
          <a:lstStyle>
            <a:lvl1pPr>
              <a:defRPr>
                <a:solidFill>
                  <a:schemeClr val="tx1"/>
                </a:solidFill>
              </a:defRPr>
            </a:lvl1pPr>
          </a:lstStyle>
          <a:p>
            <a:endParaRPr lang="en-US" dirty="0"/>
          </a:p>
        </p:txBody>
      </p:sp>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1" name="Picture 10" descr="Oracle logo in white on red staging background" title="Oracle red badg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descr="Photos, screen captures, graphics can be inserted in a white mobile phone and tablet" title="Android Smartphone and Tablet: Horizontal Layou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3"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7714BB50-7ADE-4704-A09F-BCA3303417DB}" type="datetime1">
              <a:rPr lang="en-US" smtClean="0"/>
              <a:t>4/16/17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62906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DA7FA3B5-48F0-4EA0-916B-48AFE1148163}" type="datetime1">
              <a:rPr lang="en-US" smtClean="0"/>
              <a:t>4/16/17</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51EAA63-D034-42AE-91FA-B13B9518C7BE}" type="slidenum">
              <a:rPr/>
              <a:t>‹#›</a:t>
            </a:fld>
            <a:endParaRPr dirty="0"/>
          </a:p>
        </p:txBody>
      </p:sp>
      <p:sp>
        <p:nvSpPr>
          <p:cNvPr id="9"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9" name="Picture 18" descr="Photos, screen captures, graphics can be inserted in a white mobile phone and tablet" title="Android Smartphone and Tablet: Vertical Layou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20"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val="396459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title="Large metric with 4-color photo"/>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0"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5" name="Date Placeholder 4"/>
          <p:cNvSpPr>
            <a:spLocks noGrp="1"/>
          </p:cNvSpPr>
          <p:nvPr>
            <p:ph type="dt" sz="half" idx="10"/>
          </p:nvPr>
        </p:nvSpPr>
        <p:spPr/>
        <p:txBody>
          <a:bodyPr/>
          <a:lstStyle>
            <a:lvl1pPr>
              <a:defRPr>
                <a:solidFill>
                  <a:srgbClr val="5F5F5F"/>
                </a:solidFill>
              </a:defRPr>
            </a:lvl1pPr>
          </a:lstStyle>
          <a:p>
            <a:fld id="{657D8C30-C08E-40AF-9B16-A78674C5442A}" type="datetime1">
              <a:rPr lang="en-US" smtClean="0"/>
              <a:t>4/16/17</a:t>
            </a:fld>
            <a:endParaRPr lang="en-US" dirty="0"/>
          </a:p>
        </p:txBody>
      </p:sp>
      <p:sp>
        <p:nvSpPr>
          <p:cNvPr id="6" name="Footer Placeholder 5"/>
          <p:cNvSpPr>
            <a:spLocks noGrp="1"/>
          </p:cNvSpPr>
          <p:nvPr>
            <p:ph type="ftr" sz="quarter" idx="11"/>
          </p:nvPr>
        </p:nvSpPr>
        <p:spPr/>
        <p:txBody>
          <a:bodyPr/>
          <a:lstStyle>
            <a:lvl1pPr>
              <a:defRPr>
                <a:solidFill>
                  <a:srgbClr val="5F5F5F"/>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22" name="Text Placeholder 12"/>
          <p:cNvSpPr>
            <a:spLocks noGrp="1"/>
          </p:cNvSpPr>
          <p:nvPr>
            <p:ph type="body" sz="quarter" idx="13" hasCustomPrompt="1"/>
          </p:nvPr>
        </p:nvSpPr>
        <p:spPr>
          <a:xfrm>
            <a:off x="760412" y="2666999"/>
            <a:ext cx="50292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5029200" cy="2044700"/>
          </a:xfrm>
        </p:spPr>
        <p:txBody>
          <a:bodyPr/>
          <a:lstStyle>
            <a:lvl1pPr>
              <a:defRPr sz="13800" b="1"/>
            </a:lvl1pPr>
          </a:lstStyle>
          <a:p>
            <a:r>
              <a:rPr lang="en-US" dirty="0" smtClean="0"/>
              <a:t>XX</a:t>
            </a:r>
            <a:endParaRPr lang="en-US" dirty="0"/>
          </a:p>
        </p:txBody>
      </p:sp>
      <p:sp>
        <p:nvSpPr>
          <p:cNvPr id="19" name="TextBox 1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a:t>
            </a:r>
            <a:r>
              <a:rPr lang="en-US" sz="850" dirty="0" smtClean="0">
                <a:solidFill>
                  <a:srgbClr val="5F5F5F"/>
                </a:solidFill>
              </a:rPr>
              <a:t>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6" name="Picture 15" descr="Oracle logo in white on red staging background" title="Oracle red badg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0F1BD-11AB-4BF7-B0CE-369759741D7B}" type="datetime1">
              <a:rPr lang="en-US" smtClean="0"/>
              <a:t>4/16/17</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94956-7F29-4A7D-AE62-1A98BC97BC3F}" type="datetime1">
              <a:rPr lang="en-US" smtClean="0"/>
              <a:t>4/16/17</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51" name="Picture 50" descr="&quot;Integrated Cloud Applications &amp; Platform Services&quot; tagline in red and black" title="Oracle corporate Tagline in colo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9916" y="1722238"/>
            <a:ext cx="7748992" cy="2950267"/>
          </a:xfrm>
          <a:prstGeom prst="rect">
            <a:avLst/>
          </a:prstGeom>
        </p:spPr>
      </p:pic>
      <p:sp>
        <p:nvSpPr>
          <p:cNvPr id="2" name="Date Placeholder 1"/>
          <p:cNvSpPr>
            <a:spLocks noGrp="1"/>
          </p:cNvSpPr>
          <p:nvPr>
            <p:ph type="dt" sz="half" idx="10"/>
          </p:nvPr>
        </p:nvSpPr>
        <p:spPr/>
        <p:txBody>
          <a:bodyPr/>
          <a:lstStyle/>
          <a:p>
            <a:fld id="{22638ECB-7066-4157-AAE9-6511AC68B9B9}" type="datetime1">
              <a:rPr lang="en-US" smtClean="0"/>
              <a:t>4/16/17</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title="Oracle Logo Slid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38023" y="129398"/>
            <a:ext cx="11912778" cy="6547450"/>
          </a:xfrm>
          <a:prstGeom prst="rect">
            <a:avLst/>
          </a:prstGeom>
          <a:noFill/>
          <a:ln>
            <a:noFill/>
          </a:ln>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3822128" y="2843826"/>
            <a:ext cx="4544568" cy="569547"/>
          </a:xfrm>
          <a:prstGeom prst="rect">
            <a:avLst/>
          </a:prstGeom>
        </p:spPr>
      </p:pic>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011540-A4D5-4A9B-A07F-C2BEAAD6E90D}" type="datetime1">
              <a:rPr lang="en-US" smtClean="0"/>
              <a:t>4/16/17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AF17A-378C-49D5-A479-C71FF9D7F1E7}" type="slidenum">
              <a:rPr lang="en-US" smtClean="0"/>
              <a:t>‹#›</a:t>
            </a:fld>
            <a:endParaRPr lang="en-US"/>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6F1C68B-4A2B-4247-B03F-BEA088244FD3}" type="datetime1">
              <a:rPr lang="en-US" smtClean="0"/>
              <a:t>4/16/17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title="Title Slide with Picture and customer/partner logo"/>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2FD7CD80-DC5C-42D8-99E9-692D792BC6E3}" type="datetime1">
              <a:rPr lang="en-US" smtClean="0"/>
              <a:t>4/16/17</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5" name="Picture 14" descr="Oracle logo in white on red staging background" title="Oracle red badg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title="Title Slide with Picture and customer/partner logo"/>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F676950D-48E8-44EF-BC3C-6EFA690A1C39}" type="datetime1">
              <a:rPr lang="en-US" smtClean="0"/>
              <a:t>4/16/17</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6" name="Picture 15" descr="Oracle logo in white on red staging background" title="Oracle red badg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388520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54923DC-1091-463D-BE53-9B42505AD409}" type="datetime1">
              <a:rPr lang="en-US" smtClean="0"/>
              <a:t>4/16/17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FCD1BA3-5BB9-4867-9B92-1D2A71F4EFB5}" type="datetime1">
              <a:rPr lang="en-US" smtClean="0"/>
              <a:t>4/16/17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529109CF-E63B-44EB-8CBA-13B19261E734}" type="datetime1">
              <a:rPr lang="en-US" smtClean="0"/>
              <a:t>4/16/17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A68668-FC71-4974-B3DD-034D3A0EF742}" type="datetime1">
              <a:rPr lang="en-US" smtClean="0"/>
              <a:t>4/16/17</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51EAA63-D034-42AE-91FA-B13B9518C7BE}" type="slidenum">
              <a:rPr/>
              <a:t>‹#›</a:t>
            </a:fld>
            <a:endParaRPr dirty="0"/>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theme" Target="../theme/theme1.xml"/><Relationship Id="rId4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182130"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47E936EE-1BF3-4052-B5EC-CA439E83E9B7}" type="datetime1">
              <a:rPr lang="en-US" smtClean="0"/>
              <a:t>4/16/17</a:t>
            </a:fld>
            <a:endParaRPr lang="en-US" dirty="0"/>
          </a:p>
        </p:txBody>
      </p:sp>
      <p:sp>
        <p:nvSpPr>
          <p:cNvPr id="5" name="Footer Placeholder 4"/>
          <p:cNvSpPr>
            <a:spLocks noGrp="1"/>
          </p:cNvSpPr>
          <p:nvPr>
            <p:ph type="ftr" sz="quarter" idx="3"/>
          </p:nvPr>
        </p:nvSpPr>
        <p:spPr>
          <a:xfrm>
            <a:off x="8621423"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endParaRPr lang="en-US" dirty="0"/>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dirty="0"/>
          </a:p>
        </p:txBody>
      </p:sp>
      <p:sp>
        <p:nvSpPr>
          <p:cNvPr id="15" name="TextBox 14"/>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6" name="Picture 15" descr="Oracle logo in white on red staging background" title="Oracle red badge logo"/>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89"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3"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Code-switching</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10</a:t>
            </a:fld>
            <a:endParaRPr lang="en-US" dirty="0"/>
          </a:p>
        </p:txBody>
      </p:sp>
      <p:sp>
        <p:nvSpPr>
          <p:cNvPr id="6" name="TextBox 5"/>
          <p:cNvSpPr txBox="1"/>
          <p:nvPr/>
        </p:nvSpPr>
        <p:spPr>
          <a:xfrm>
            <a:off x="3949700" y="3022600"/>
            <a:ext cx="4724400" cy="431800"/>
          </a:xfrm>
          <a:prstGeom prst="rect">
            <a:avLst/>
          </a:prstGeom>
          <a:solidFill>
            <a:srgbClr val="FFE4CC"/>
          </a:solidFill>
        </p:spPr>
        <p:txBody>
          <a:bodyPr wrap="none" lIns="0" tIns="0" rIns="0" bIns="0" rtlCol="0">
            <a:noAutofit/>
          </a:bodyPr>
          <a:lstStyle/>
          <a:p>
            <a:pPr>
              <a:lnSpc>
                <a:spcPct val="90000"/>
              </a:lnSpc>
            </a:pPr>
            <a:r>
              <a:rPr lang="en-US" sz="3200" dirty="0" smtClean="0"/>
              <a:t>“</a:t>
            </a:r>
            <a:r>
              <a:rPr lang="en-US" sz="3200" b="1" dirty="0" smtClean="0"/>
              <a:t>Pizza </a:t>
            </a:r>
            <a:r>
              <a:rPr lang="en-US" sz="3200" dirty="0" err="1" smtClean="0"/>
              <a:t>khawar</a:t>
            </a:r>
            <a:r>
              <a:rPr lang="en-US" sz="3200" dirty="0" smtClean="0"/>
              <a:t> </a:t>
            </a:r>
            <a:r>
              <a:rPr lang="en-US" sz="3200" b="1" dirty="0" smtClean="0"/>
              <a:t>mood </a:t>
            </a:r>
            <a:r>
              <a:rPr lang="en-US" sz="3200" dirty="0" err="1" smtClean="0"/>
              <a:t>nai</a:t>
            </a:r>
            <a:r>
              <a:rPr lang="en-US" sz="3200" dirty="0" smtClean="0"/>
              <a:t>.”</a:t>
            </a:r>
          </a:p>
        </p:txBody>
      </p:sp>
    </p:spTree>
    <p:extLst>
      <p:ext uri="{BB962C8B-B14F-4D97-AF65-F5344CB8AC3E}">
        <p14:creationId xmlns:p14="http://schemas.microsoft.com/office/powerpoint/2010/main" val="226997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Multilingual word </a:t>
            </a:r>
            <a:r>
              <a:rPr lang="en-US" dirty="0" err="1" smtClean="0"/>
              <a:t>embeddings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11</a:t>
            </a:fld>
            <a:endParaRPr lang="en-US" dirty="0"/>
          </a:p>
        </p:txBody>
      </p:sp>
      <p:grpSp>
        <p:nvGrpSpPr>
          <p:cNvPr id="5" name="Group 4"/>
          <p:cNvGrpSpPr/>
          <p:nvPr/>
        </p:nvGrpSpPr>
        <p:grpSpPr>
          <a:xfrm>
            <a:off x="1865580" y="1675554"/>
            <a:ext cx="1945194" cy="1582913"/>
            <a:chOff x="1865580" y="1675554"/>
            <a:chExt cx="1945194" cy="1582913"/>
          </a:xfrm>
        </p:grpSpPr>
        <p:sp>
          <p:nvSpPr>
            <p:cNvPr id="12" name="Folded Corner 11"/>
            <p:cNvSpPr/>
            <p:nvPr/>
          </p:nvSpPr>
          <p:spPr>
            <a:xfrm>
              <a:off x="1998035" y="20424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5" name="Folded Corner 14"/>
            <p:cNvSpPr/>
            <p:nvPr/>
          </p:nvSpPr>
          <p:spPr>
            <a:xfrm>
              <a:off x="2150435" y="21948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Folded Corner 15"/>
            <p:cNvSpPr/>
            <p:nvPr/>
          </p:nvSpPr>
          <p:spPr>
            <a:xfrm>
              <a:off x="2302835" y="23472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EN</a:t>
              </a:r>
              <a:endParaRPr lang="en-US" dirty="0"/>
            </a:p>
          </p:txBody>
        </p:sp>
        <p:sp>
          <p:nvSpPr>
            <p:cNvPr id="17" name="Folded Corner 16"/>
            <p:cNvSpPr/>
            <p:nvPr/>
          </p:nvSpPr>
          <p:spPr>
            <a:xfrm>
              <a:off x="3016362" y="2104642"/>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 name="Folded Corner 17"/>
            <p:cNvSpPr/>
            <p:nvPr/>
          </p:nvSpPr>
          <p:spPr>
            <a:xfrm>
              <a:off x="3168762" y="2257042"/>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FR</a:t>
              </a:r>
              <a:endParaRPr lang="en-US" dirty="0"/>
            </a:p>
          </p:txBody>
        </p:sp>
        <p:sp>
          <p:nvSpPr>
            <p:cNvPr id="21" name="TextBox 20"/>
            <p:cNvSpPr txBox="1"/>
            <p:nvPr/>
          </p:nvSpPr>
          <p:spPr>
            <a:xfrm>
              <a:off x="1865580" y="1680113"/>
              <a:ext cx="760199" cy="331805"/>
            </a:xfrm>
            <a:prstGeom prst="rect">
              <a:avLst/>
            </a:prstGeom>
            <a:noFill/>
          </p:spPr>
          <p:txBody>
            <a:bodyPr wrap="none" lIns="0" tIns="0" rIns="0" bIns="0" rtlCol="0">
              <a:noAutofit/>
            </a:bodyPr>
            <a:lstStyle/>
            <a:p>
              <a:pPr>
                <a:lnSpc>
                  <a:spcPct val="90000"/>
                </a:lnSpc>
              </a:pPr>
              <a:r>
                <a:rPr lang="en-US" dirty="0"/>
                <a:t>E</a:t>
              </a:r>
              <a:r>
                <a:rPr lang="en-US" dirty="0" smtClean="0"/>
                <a:t>nglish</a:t>
              </a:r>
            </a:p>
          </p:txBody>
        </p:sp>
        <p:sp>
          <p:nvSpPr>
            <p:cNvPr id="22" name="TextBox 21"/>
            <p:cNvSpPr txBox="1"/>
            <p:nvPr/>
          </p:nvSpPr>
          <p:spPr>
            <a:xfrm>
              <a:off x="2931294" y="1675554"/>
              <a:ext cx="760199" cy="331805"/>
            </a:xfrm>
            <a:prstGeom prst="rect">
              <a:avLst/>
            </a:prstGeom>
            <a:noFill/>
          </p:spPr>
          <p:txBody>
            <a:bodyPr wrap="none" lIns="0" tIns="0" rIns="0" bIns="0" rtlCol="0">
              <a:noAutofit/>
            </a:bodyPr>
            <a:lstStyle/>
            <a:p>
              <a:pPr>
                <a:lnSpc>
                  <a:spcPct val="90000"/>
                </a:lnSpc>
              </a:pPr>
              <a:r>
                <a:rPr lang="en-US" dirty="0" smtClean="0"/>
                <a:t>French</a:t>
              </a:r>
            </a:p>
          </p:txBody>
        </p:sp>
      </p:grpSp>
      <p:grpSp>
        <p:nvGrpSpPr>
          <p:cNvPr id="37" name="Group 36"/>
          <p:cNvGrpSpPr/>
          <p:nvPr/>
        </p:nvGrpSpPr>
        <p:grpSpPr>
          <a:xfrm>
            <a:off x="8394700" y="2159000"/>
            <a:ext cx="2032000" cy="1574800"/>
            <a:chOff x="6197600" y="2514600"/>
            <a:chExt cx="2032000" cy="1574800"/>
          </a:xfrm>
        </p:grpSpPr>
        <p:grpSp>
          <p:nvGrpSpPr>
            <p:cNvPr id="38" name="Group 37"/>
            <p:cNvGrpSpPr/>
            <p:nvPr/>
          </p:nvGrpSpPr>
          <p:grpSpPr>
            <a:xfrm>
              <a:off x="7239000" y="3403600"/>
              <a:ext cx="990600" cy="685800"/>
              <a:chOff x="7239000" y="3403600"/>
              <a:chExt cx="990600" cy="685800"/>
            </a:xfrm>
          </p:grpSpPr>
          <p:sp>
            <p:nvSpPr>
              <p:cNvPr id="43" name="Oval 42"/>
              <p:cNvSpPr/>
              <p:nvPr/>
            </p:nvSpPr>
            <p:spPr>
              <a:xfrm>
                <a:off x="72390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4" name="TextBox 43"/>
              <p:cNvSpPr txBox="1"/>
              <p:nvPr/>
            </p:nvSpPr>
            <p:spPr>
              <a:xfrm>
                <a:off x="7353300" y="3492500"/>
                <a:ext cx="876300" cy="596900"/>
              </a:xfrm>
              <a:prstGeom prst="rect">
                <a:avLst/>
              </a:prstGeom>
              <a:noFill/>
            </p:spPr>
            <p:txBody>
              <a:bodyPr wrap="square" lIns="0" tIns="0" rIns="0" bIns="0" rtlCol="0">
                <a:noAutofit/>
              </a:bodyPr>
              <a:lstStyle/>
              <a:p>
                <a:pPr>
                  <a:lnSpc>
                    <a:spcPct val="90000"/>
                  </a:lnSpc>
                </a:pPr>
                <a:r>
                  <a:rPr lang="en-US" dirty="0" smtClean="0"/>
                  <a:t>French</a:t>
                </a:r>
              </a:p>
              <a:p>
                <a:pPr>
                  <a:lnSpc>
                    <a:spcPct val="90000"/>
                  </a:lnSpc>
                </a:pPr>
                <a:r>
                  <a:rPr lang="en-US" dirty="0" smtClean="0"/>
                  <a:t>Context</a:t>
                </a:r>
              </a:p>
            </p:txBody>
          </p:sp>
        </p:grpSp>
        <p:grpSp>
          <p:nvGrpSpPr>
            <p:cNvPr id="39" name="Group 38"/>
            <p:cNvGrpSpPr/>
            <p:nvPr/>
          </p:nvGrpSpPr>
          <p:grpSpPr>
            <a:xfrm>
              <a:off x="6197600" y="2514600"/>
              <a:ext cx="914400" cy="495300"/>
              <a:chOff x="6197600" y="2514600"/>
              <a:chExt cx="914400" cy="495300"/>
            </a:xfrm>
          </p:grpSpPr>
          <p:sp>
            <p:nvSpPr>
              <p:cNvPr id="41" name="Oval 40"/>
              <p:cNvSpPr/>
              <p:nvPr/>
            </p:nvSpPr>
            <p:spPr>
              <a:xfrm>
                <a:off x="6197600" y="25146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2" name="TextBox 41"/>
              <p:cNvSpPr txBox="1"/>
              <p:nvPr/>
            </p:nvSpPr>
            <p:spPr>
              <a:xfrm>
                <a:off x="6299200" y="2616200"/>
                <a:ext cx="812800" cy="342900"/>
              </a:xfrm>
              <a:prstGeom prst="rect">
                <a:avLst/>
              </a:prstGeom>
              <a:noFill/>
            </p:spPr>
            <p:txBody>
              <a:bodyPr wrap="square" lIns="0" tIns="0" rIns="0" bIns="0" rtlCol="0">
                <a:noAutofit/>
              </a:bodyPr>
              <a:lstStyle/>
              <a:p>
                <a:pPr>
                  <a:lnSpc>
                    <a:spcPct val="90000"/>
                  </a:lnSpc>
                </a:pPr>
                <a:r>
                  <a:rPr lang="en-US" dirty="0" smtClean="0"/>
                  <a:t>rouge</a:t>
                </a:r>
              </a:p>
            </p:txBody>
          </p:sp>
        </p:grpSp>
        <p:cxnSp>
          <p:nvCxnSpPr>
            <p:cNvPr id="40" name="Straight Arrow Connector 39"/>
            <p:cNvCxnSpPr>
              <a:stCxn id="41" idx="5"/>
              <a:endCxn id="43" idx="1"/>
            </p:cNvCxnSpPr>
            <p:nvPr/>
          </p:nvCxnSpPr>
          <p:spPr>
            <a:xfrm>
              <a:off x="6837168" y="29373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5295900" y="3048000"/>
            <a:ext cx="2070100" cy="1485900"/>
            <a:chOff x="3098800" y="3403600"/>
            <a:chExt cx="2070100" cy="1485900"/>
          </a:xfrm>
        </p:grpSpPr>
        <p:grpSp>
          <p:nvGrpSpPr>
            <p:cNvPr id="46" name="Group 45"/>
            <p:cNvGrpSpPr/>
            <p:nvPr/>
          </p:nvGrpSpPr>
          <p:grpSpPr>
            <a:xfrm>
              <a:off x="3098800" y="3403600"/>
              <a:ext cx="977900" cy="673100"/>
              <a:chOff x="3098800" y="3403600"/>
              <a:chExt cx="977900" cy="673100"/>
            </a:xfrm>
          </p:grpSpPr>
          <p:sp>
            <p:nvSpPr>
              <p:cNvPr id="51" name="Oval 50"/>
              <p:cNvSpPr/>
              <p:nvPr/>
            </p:nvSpPr>
            <p:spPr>
              <a:xfrm>
                <a:off x="30988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2" name="TextBox 51"/>
              <p:cNvSpPr txBox="1"/>
              <p:nvPr/>
            </p:nvSpPr>
            <p:spPr>
              <a:xfrm>
                <a:off x="3200400" y="3479800"/>
                <a:ext cx="876300" cy="596900"/>
              </a:xfrm>
              <a:prstGeom prst="rect">
                <a:avLst/>
              </a:prstGeom>
              <a:noFill/>
            </p:spPr>
            <p:txBody>
              <a:bodyPr wrap="square" lIns="0" tIns="0" rIns="0" bIns="0" rtlCol="0">
                <a:noAutofit/>
              </a:bodyPr>
              <a:lstStyle/>
              <a:p>
                <a:pPr>
                  <a:lnSpc>
                    <a:spcPct val="90000"/>
                  </a:lnSpc>
                </a:pPr>
                <a:r>
                  <a:rPr lang="en-US" dirty="0" smtClean="0"/>
                  <a:t>English</a:t>
                </a:r>
              </a:p>
              <a:p>
                <a:pPr>
                  <a:lnSpc>
                    <a:spcPct val="90000"/>
                  </a:lnSpc>
                </a:pPr>
                <a:r>
                  <a:rPr lang="en-US" dirty="0" smtClean="0"/>
                  <a:t>Context</a:t>
                </a:r>
              </a:p>
            </p:txBody>
          </p:sp>
        </p:grpSp>
        <p:grpSp>
          <p:nvGrpSpPr>
            <p:cNvPr id="47" name="Group 46"/>
            <p:cNvGrpSpPr/>
            <p:nvPr/>
          </p:nvGrpSpPr>
          <p:grpSpPr>
            <a:xfrm>
              <a:off x="4419600" y="4394200"/>
              <a:ext cx="749300" cy="495300"/>
              <a:chOff x="4419600" y="4394200"/>
              <a:chExt cx="749300" cy="495300"/>
            </a:xfrm>
          </p:grpSpPr>
          <p:sp>
            <p:nvSpPr>
              <p:cNvPr id="49" name="Oval 48"/>
              <p:cNvSpPr/>
              <p:nvPr/>
            </p:nvSpPr>
            <p:spPr>
              <a:xfrm>
                <a:off x="4419600" y="43942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0" name="TextBox 49"/>
              <p:cNvSpPr txBox="1"/>
              <p:nvPr/>
            </p:nvSpPr>
            <p:spPr>
              <a:xfrm>
                <a:off x="4660900" y="4521200"/>
                <a:ext cx="508000" cy="292100"/>
              </a:xfrm>
              <a:prstGeom prst="rect">
                <a:avLst/>
              </a:prstGeom>
              <a:noFill/>
            </p:spPr>
            <p:txBody>
              <a:bodyPr wrap="square" lIns="0" tIns="0" rIns="0" bIns="0" rtlCol="0">
                <a:noAutofit/>
              </a:bodyPr>
              <a:lstStyle/>
              <a:p>
                <a:pPr>
                  <a:lnSpc>
                    <a:spcPct val="90000"/>
                  </a:lnSpc>
                </a:pPr>
                <a:r>
                  <a:rPr lang="en-US" dirty="0" smtClean="0"/>
                  <a:t>red</a:t>
                </a:r>
              </a:p>
            </p:txBody>
          </p:sp>
        </p:grpSp>
        <p:cxnSp>
          <p:nvCxnSpPr>
            <p:cNvPr id="48" name="Straight Arrow Connector 47"/>
            <p:cNvCxnSpPr/>
            <p:nvPr/>
          </p:nvCxnSpPr>
          <p:spPr>
            <a:xfrm>
              <a:off x="3966968" y="39279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sp>
        <p:nvSpPr>
          <p:cNvPr id="55" name="Rectangle 54"/>
          <p:cNvSpPr/>
          <p:nvPr/>
        </p:nvSpPr>
        <p:spPr>
          <a:xfrm>
            <a:off x="1104678" y="3688834"/>
            <a:ext cx="3750095" cy="461665"/>
          </a:xfrm>
          <a:prstGeom prst="rect">
            <a:avLst/>
          </a:prstGeom>
        </p:spPr>
        <p:txBody>
          <a:bodyPr wrap="none">
            <a:spAutoFit/>
          </a:bodyPr>
          <a:lstStyle/>
          <a:p>
            <a:r>
              <a:rPr lang="en-US" sz="2400" b="1" dirty="0" smtClean="0"/>
              <a:t>Trained on English &amp; French</a:t>
            </a:r>
            <a:endParaRPr lang="en-US" dirty="0">
              <a:solidFill>
                <a:srgbClr val="A6A6A6"/>
              </a:solidFill>
            </a:endParaRPr>
          </a:p>
        </p:txBody>
      </p:sp>
      <p:cxnSp>
        <p:nvCxnSpPr>
          <p:cNvPr id="56" name="Straight Arrow Connector 55"/>
          <p:cNvCxnSpPr/>
          <p:nvPr/>
        </p:nvCxnSpPr>
        <p:spPr>
          <a:xfrm flipH="1">
            <a:off x="7319768" y="2607165"/>
            <a:ext cx="1248164" cy="1529370"/>
          </a:xfrm>
          <a:prstGeom prst="straightConnector1">
            <a:avLst/>
          </a:prstGeom>
          <a:ln w="38100" cmpd="sng">
            <a:solidFill>
              <a:srgbClr val="3366FF"/>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485900" y="4533900"/>
            <a:ext cx="4254500" cy="355600"/>
          </a:xfrm>
          <a:prstGeom prst="rect">
            <a:avLst/>
          </a:prstGeom>
          <a:noFill/>
        </p:spPr>
        <p:txBody>
          <a:bodyPr wrap="none" lIns="0" tIns="0" rIns="0" bIns="0" rtlCol="0">
            <a:noAutofit/>
          </a:bodyPr>
          <a:lstStyle/>
          <a:p>
            <a:pPr>
              <a:lnSpc>
                <a:spcPct val="90000"/>
              </a:lnSpc>
            </a:pPr>
            <a:r>
              <a:rPr lang="en-US" sz="2400" dirty="0" smtClean="0"/>
              <a:t>1. Add constraints: rouge = red</a:t>
            </a:r>
          </a:p>
        </p:txBody>
      </p:sp>
      <p:grpSp>
        <p:nvGrpSpPr>
          <p:cNvPr id="58" name="Group 57"/>
          <p:cNvGrpSpPr/>
          <p:nvPr/>
        </p:nvGrpSpPr>
        <p:grpSpPr>
          <a:xfrm>
            <a:off x="6087229" y="2406650"/>
            <a:ext cx="3564771" cy="1982663"/>
            <a:chOff x="3890129" y="2749550"/>
            <a:chExt cx="3564771" cy="1982663"/>
          </a:xfrm>
        </p:grpSpPr>
        <p:cxnSp>
          <p:nvCxnSpPr>
            <p:cNvPr id="59" name="Straight Arrow Connector 58"/>
            <p:cNvCxnSpPr/>
            <p:nvPr/>
          </p:nvCxnSpPr>
          <p:spPr>
            <a:xfrm flipH="1">
              <a:off x="3890129" y="2749550"/>
              <a:ext cx="2307471" cy="738063"/>
            </a:xfrm>
            <a:prstGeom prst="straightConnector1">
              <a:avLst/>
            </a:prstGeom>
            <a:ln w="38100" cmpd="sng">
              <a:solidFill>
                <a:schemeClr val="accent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147429" y="3994150"/>
              <a:ext cx="2307471" cy="738063"/>
            </a:xfrm>
            <a:prstGeom prst="straightConnector1">
              <a:avLst/>
            </a:prstGeom>
            <a:ln w="38100" cmpd="sng">
              <a:solidFill>
                <a:schemeClr val="accent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1485900" y="4927600"/>
            <a:ext cx="3403600" cy="355600"/>
          </a:xfrm>
          <a:prstGeom prst="rect">
            <a:avLst/>
          </a:prstGeom>
          <a:noFill/>
        </p:spPr>
        <p:txBody>
          <a:bodyPr wrap="none" lIns="0" tIns="0" rIns="0" bIns="0" rtlCol="0">
            <a:noAutofit/>
          </a:bodyPr>
          <a:lstStyle/>
          <a:p>
            <a:pPr>
              <a:lnSpc>
                <a:spcPct val="90000"/>
              </a:lnSpc>
            </a:pPr>
            <a:r>
              <a:rPr lang="en-US" sz="2400" dirty="0" smtClean="0"/>
              <a:t>2. Artificial code switching</a:t>
            </a:r>
          </a:p>
        </p:txBody>
      </p:sp>
      <p:sp>
        <p:nvSpPr>
          <p:cNvPr id="62" name="Rectangle 61"/>
          <p:cNvSpPr/>
          <p:nvPr/>
        </p:nvSpPr>
        <p:spPr>
          <a:xfrm>
            <a:off x="2184178" y="5530334"/>
            <a:ext cx="2676784" cy="523220"/>
          </a:xfrm>
          <a:prstGeom prst="rect">
            <a:avLst/>
          </a:prstGeom>
          <a:solidFill>
            <a:schemeClr val="accent3">
              <a:lumMod val="20000"/>
              <a:lumOff val="80000"/>
            </a:schemeClr>
          </a:solidFill>
        </p:spPr>
        <p:txBody>
          <a:bodyPr wrap="none">
            <a:spAutoFit/>
          </a:bodyPr>
          <a:lstStyle/>
          <a:p>
            <a:r>
              <a:rPr lang="en-US" sz="2800" dirty="0" smtClean="0"/>
              <a:t>The big </a:t>
            </a:r>
            <a:r>
              <a:rPr lang="en-US" sz="2800" b="1" u="sng" dirty="0" smtClean="0"/>
              <a:t>red</a:t>
            </a:r>
            <a:r>
              <a:rPr lang="en-US" sz="2800" dirty="0" smtClean="0"/>
              <a:t> barn.</a:t>
            </a:r>
            <a:endParaRPr lang="en-US" sz="2800" dirty="0">
              <a:solidFill>
                <a:srgbClr val="A6A6A6"/>
              </a:solidFill>
            </a:endParaRPr>
          </a:p>
        </p:txBody>
      </p:sp>
      <p:sp>
        <p:nvSpPr>
          <p:cNvPr id="63" name="Rectangle 62"/>
          <p:cNvSpPr/>
          <p:nvPr/>
        </p:nvSpPr>
        <p:spPr>
          <a:xfrm>
            <a:off x="7289578" y="5492234"/>
            <a:ext cx="3040065" cy="523220"/>
          </a:xfrm>
          <a:prstGeom prst="rect">
            <a:avLst/>
          </a:prstGeom>
          <a:solidFill>
            <a:schemeClr val="accent3">
              <a:lumMod val="20000"/>
              <a:lumOff val="80000"/>
            </a:schemeClr>
          </a:solidFill>
        </p:spPr>
        <p:txBody>
          <a:bodyPr wrap="none">
            <a:spAutoFit/>
          </a:bodyPr>
          <a:lstStyle/>
          <a:p>
            <a:r>
              <a:rPr lang="en-US" sz="2800" dirty="0" smtClean="0"/>
              <a:t>The big </a:t>
            </a:r>
            <a:r>
              <a:rPr lang="en-US" sz="2800" b="1" u="sng" dirty="0" smtClean="0"/>
              <a:t>rouge </a:t>
            </a:r>
            <a:r>
              <a:rPr lang="en-US" sz="2800" dirty="0" smtClean="0"/>
              <a:t>barn.</a:t>
            </a:r>
            <a:endParaRPr lang="en-US" sz="2800" dirty="0">
              <a:solidFill>
                <a:srgbClr val="A6A6A6"/>
              </a:solidFill>
            </a:endParaRPr>
          </a:p>
        </p:txBody>
      </p:sp>
      <p:sp>
        <p:nvSpPr>
          <p:cNvPr id="64" name="Right Arrow 63"/>
          <p:cNvSpPr/>
          <p:nvPr/>
        </p:nvSpPr>
        <p:spPr>
          <a:xfrm>
            <a:off x="4889500" y="5664200"/>
            <a:ext cx="2362200" cy="215900"/>
          </a:xfrm>
          <a:prstGeom prst="rightArrow">
            <a:avLst/>
          </a:pr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5" name="TextBox 64"/>
          <p:cNvSpPr txBox="1"/>
          <p:nvPr/>
        </p:nvSpPr>
        <p:spPr>
          <a:xfrm>
            <a:off x="4927600" y="5867400"/>
            <a:ext cx="2819400" cy="355600"/>
          </a:xfrm>
          <a:prstGeom prst="rect">
            <a:avLst/>
          </a:prstGeom>
          <a:noFill/>
        </p:spPr>
        <p:txBody>
          <a:bodyPr wrap="none" lIns="0" tIns="0" rIns="0" bIns="0" rtlCol="0">
            <a:noAutofit/>
          </a:bodyPr>
          <a:lstStyle/>
          <a:p>
            <a:pPr>
              <a:lnSpc>
                <a:spcPct val="90000"/>
              </a:lnSpc>
            </a:pPr>
            <a:r>
              <a:rPr lang="en-US" dirty="0" smtClean="0"/>
              <a:t>Artificial code switching</a:t>
            </a:r>
          </a:p>
        </p:txBody>
      </p:sp>
      <p:sp>
        <p:nvSpPr>
          <p:cNvPr id="53" name="Rectangle 52"/>
          <p:cNvSpPr/>
          <p:nvPr/>
        </p:nvSpPr>
        <p:spPr>
          <a:xfrm>
            <a:off x="1117378" y="4006334"/>
            <a:ext cx="3366426" cy="461665"/>
          </a:xfrm>
          <a:prstGeom prst="rect">
            <a:avLst/>
          </a:prstGeom>
        </p:spPr>
        <p:txBody>
          <a:bodyPr wrap="none">
            <a:spAutoFit/>
          </a:bodyPr>
          <a:lstStyle/>
          <a:p>
            <a:r>
              <a:rPr lang="en-US" sz="2400" b="1" dirty="0" smtClean="0"/>
              <a:t>+ translation dictionaries</a:t>
            </a:r>
            <a:endParaRPr lang="en-US" dirty="0">
              <a:solidFill>
                <a:srgbClr val="A6A6A6"/>
              </a:solidFill>
            </a:endParaRPr>
          </a:p>
        </p:txBody>
      </p:sp>
    </p:spTree>
    <p:extLst>
      <p:ext uri="{BB962C8B-B14F-4D97-AF65-F5344CB8AC3E}">
        <p14:creationId xmlns:p14="http://schemas.microsoft.com/office/powerpoint/2010/main" val="187685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animBg="1"/>
      <p:bldP spid="63" grpId="0" animBg="1"/>
      <p:bldP spid="64" grpId="0" animBg="1"/>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Rounded Rectangle 19"/>
          <p:cNvSpPr/>
          <p:nvPr/>
        </p:nvSpPr>
        <p:spPr>
          <a:xfrm>
            <a:off x="381000" y="1447800"/>
            <a:ext cx="6985000" cy="3543300"/>
          </a:xfrm>
          <a:prstGeom prst="roundRect">
            <a:avLst/>
          </a:prstGeom>
          <a:solidFill>
            <a:schemeClr val="bg1">
              <a:lumMod val="8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 name="Title 1"/>
          <p:cNvSpPr>
            <a:spLocks noGrp="1"/>
          </p:cNvSpPr>
          <p:nvPr>
            <p:ph type="title"/>
          </p:nvPr>
        </p:nvSpPr>
        <p:spPr/>
        <p:txBody>
          <a:bodyPr/>
          <a:lstStyle/>
          <a:p>
            <a:r>
              <a:rPr lang="en-US" dirty="0" smtClean="0"/>
              <a:t>Artificial code-switching algorithm (ACS)</a:t>
            </a:r>
            <a:endParaRPr lang="en-US" dirty="0"/>
          </a:p>
        </p:txBody>
      </p:sp>
      <p:sp>
        <p:nvSpPr>
          <p:cNvPr id="3" name="Footer Placeholder 2"/>
          <p:cNvSpPr>
            <a:spLocks noGrp="1"/>
          </p:cNvSpPr>
          <p:nvPr>
            <p:ph type="ftr" sz="quarter" idx="11"/>
          </p:nvPr>
        </p:nvSpPr>
        <p:spPr>
          <a:xfrm>
            <a:off x="8481723" y="6556248"/>
            <a:ext cx="2743200" cy="182880"/>
          </a:xfrm>
        </p:spPr>
        <p:txBody>
          <a:bodyPr/>
          <a:lstStyle/>
          <a:p>
            <a:endParaRPr lang="en-US" dirty="0"/>
          </a:p>
        </p:txBody>
      </p:sp>
      <p:sp>
        <p:nvSpPr>
          <p:cNvPr id="4" name="Slide Number Placeholder 3"/>
          <p:cNvSpPr>
            <a:spLocks noGrp="1"/>
          </p:cNvSpPr>
          <p:nvPr>
            <p:ph type="sldNum" sz="quarter" idx="12"/>
          </p:nvPr>
        </p:nvSpPr>
        <p:spPr>
          <a:xfrm>
            <a:off x="11136311" y="6556248"/>
            <a:ext cx="381661" cy="182880"/>
          </a:xfrm>
        </p:spPr>
        <p:txBody>
          <a:bodyPr/>
          <a:lstStyle/>
          <a:p>
            <a:fld id="{C51EAA63-D034-42AE-91FA-B13B9518C7BE}" type="slidenum">
              <a:rPr lang="en-US" smtClean="0"/>
              <a:t>12</a:t>
            </a:fld>
            <a:endParaRPr lang="en-US" dirty="0"/>
          </a:p>
        </p:txBody>
      </p:sp>
      <p:sp>
        <p:nvSpPr>
          <p:cNvPr id="8" name="Rectangle 7"/>
          <p:cNvSpPr/>
          <p:nvPr/>
        </p:nvSpPr>
        <p:spPr>
          <a:xfrm>
            <a:off x="573524" y="1566776"/>
            <a:ext cx="6279634" cy="430887"/>
          </a:xfrm>
          <a:prstGeom prst="rect">
            <a:avLst/>
          </a:prstGeom>
        </p:spPr>
        <p:txBody>
          <a:bodyPr wrap="none">
            <a:spAutoFit/>
          </a:bodyPr>
          <a:lstStyle/>
          <a:p>
            <a:pPr>
              <a:lnSpc>
                <a:spcPct val="90000"/>
              </a:lnSpc>
            </a:pPr>
            <a:r>
              <a:rPr lang="en-US" sz="2400" b="1" dirty="0">
                <a:latin typeface="Courier New"/>
                <a:cs typeface="Courier New"/>
              </a:rPr>
              <a:t>For</a:t>
            </a:r>
            <a:r>
              <a:rPr lang="en-US" sz="2400" dirty="0">
                <a:latin typeface="Courier New"/>
                <a:cs typeface="Courier New"/>
              </a:rPr>
              <a:t> document </a:t>
            </a:r>
            <a:r>
              <a:rPr lang="en-US" sz="2400" b="1" dirty="0">
                <a:latin typeface="Courier New"/>
                <a:cs typeface="Courier New"/>
              </a:rPr>
              <a:t>d</a:t>
            </a:r>
            <a:r>
              <a:rPr lang="en-US" sz="2400" b="1" baseline="-25000" dirty="0">
                <a:latin typeface="Courier New"/>
                <a:cs typeface="Courier New"/>
              </a:rPr>
              <a:t>i</a:t>
            </a:r>
            <a:r>
              <a:rPr lang="en-US" sz="2400" dirty="0">
                <a:latin typeface="Courier New"/>
                <a:cs typeface="Courier New"/>
              </a:rPr>
              <a:t> in text corpus D:</a:t>
            </a:r>
          </a:p>
        </p:txBody>
      </p:sp>
      <p:sp>
        <p:nvSpPr>
          <p:cNvPr id="10" name="Rectangle 9"/>
          <p:cNvSpPr/>
          <p:nvPr/>
        </p:nvSpPr>
        <p:spPr>
          <a:xfrm>
            <a:off x="1183124" y="2011276"/>
            <a:ext cx="5171458" cy="430887"/>
          </a:xfrm>
          <a:prstGeom prst="rect">
            <a:avLst/>
          </a:prstGeom>
        </p:spPr>
        <p:txBody>
          <a:bodyPr wrap="none">
            <a:spAutoFit/>
          </a:bodyPr>
          <a:lstStyle/>
          <a:p>
            <a:pPr>
              <a:lnSpc>
                <a:spcPct val="90000"/>
              </a:lnSpc>
            </a:pPr>
            <a:r>
              <a:rPr lang="en-US" sz="2400" b="1" dirty="0" smtClean="0">
                <a:latin typeface="Courier New"/>
                <a:cs typeface="Courier New"/>
              </a:rPr>
              <a:t>For</a:t>
            </a:r>
            <a:r>
              <a:rPr lang="en-US" sz="2400" dirty="0" smtClean="0">
                <a:latin typeface="Courier New"/>
                <a:cs typeface="Courier New"/>
              </a:rPr>
              <a:t> word </a:t>
            </a:r>
            <a:r>
              <a:rPr lang="en-US" sz="2400" b="1" dirty="0" err="1" smtClean="0">
                <a:latin typeface="Courier New"/>
                <a:cs typeface="Courier New"/>
              </a:rPr>
              <a:t>w</a:t>
            </a:r>
            <a:r>
              <a:rPr lang="en-US" sz="2400" b="1" baseline="-25000" dirty="0" err="1" smtClean="0">
                <a:latin typeface="Courier New"/>
                <a:cs typeface="Courier New"/>
              </a:rPr>
              <a:t>i</a:t>
            </a:r>
            <a:r>
              <a:rPr lang="en-US" sz="2400" dirty="0" smtClean="0">
                <a:latin typeface="Courier New"/>
                <a:cs typeface="Courier New"/>
              </a:rPr>
              <a:t> in document </a:t>
            </a:r>
            <a:r>
              <a:rPr lang="en-US" sz="2400" b="1" dirty="0" smtClean="0">
                <a:latin typeface="Courier New"/>
                <a:cs typeface="Courier New"/>
              </a:rPr>
              <a:t>d</a:t>
            </a:r>
            <a:r>
              <a:rPr lang="en-US" sz="2400" b="1" baseline="-25000" dirty="0" smtClean="0">
                <a:latin typeface="Courier New"/>
                <a:cs typeface="Courier New"/>
              </a:rPr>
              <a:t>i</a:t>
            </a:r>
            <a:r>
              <a:rPr lang="en-US" sz="2400" b="1" dirty="0" smtClean="0">
                <a:latin typeface="Courier New"/>
                <a:cs typeface="Courier New"/>
              </a:rPr>
              <a:t>:</a:t>
            </a:r>
            <a:endParaRPr lang="en-US" sz="2400" b="1" dirty="0">
              <a:latin typeface="Courier New"/>
              <a:cs typeface="Courier New"/>
            </a:endParaRPr>
          </a:p>
        </p:txBody>
      </p:sp>
      <p:sp>
        <p:nvSpPr>
          <p:cNvPr id="12" name="Rectangle 11"/>
          <p:cNvSpPr/>
          <p:nvPr/>
        </p:nvSpPr>
        <p:spPr>
          <a:xfrm>
            <a:off x="1792724" y="2455776"/>
            <a:ext cx="5725546" cy="430887"/>
          </a:xfrm>
          <a:prstGeom prst="rect">
            <a:avLst/>
          </a:prstGeom>
        </p:spPr>
        <p:txBody>
          <a:bodyPr wrap="none">
            <a:spAutoFit/>
          </a:bodyPr>
          <a:lstStyle/>
          <a:p>
            <a:pPr>
              <a:lnSpc>
                <a:spcPct val="90000"/>
              </a:lnSpc>
            </a:pPr>
            <a:r>
              <a:rPr lang="en-US" sz="2400" dirty="0" err="1" smtClean="0">
                <a:latin typeface="Courier New"/>
                <a:cs typeface="Courier New"/>
              </a:rPr>
              <a:t>codeSwitch</a:t>
            </a:r>
            <a:r>
              <a:rPr lang="en-US" sz="2400" dirty="0" smtClean="0">
                <a:latin typeface="Courier New"/>
                <a:cs typeface="Courier New"/>
              </a:rPr>
              <a:t> ~ Bernoulli(a=0.25)</a:t>
            </a:r>
            <a:endParaRPr lang="en-US" sz="2400" dirty="0">
              <a:latin typeface="Courier New"/>
              <a:cs typeface="Courier New"/>
            </a:endParaRPr>
          </a:p>
        </p:txBody>
      </p:sp>
      <p:sp>
        <p:nvSpPr>
          <p:cNvPr id="14" name="Rectangle 13"/>
          <p:cNvSpPr/>
          <p:nvPr/>
        </p:nvSpPr>
        <p:spPr>
          <a:xfrm>
            <a:off x="1792724" y="2912976"/>
            <a:ext cx="2955106" cy="430887"/>
          </a:xfrm>
          <a:prstGeom prst="rect">
            <a:avLst/>
          </a:prstGeom>
        </p:spPr>
        <p:txBody>
          <a:bodyPr wrap="none">
            <a:spAutoFit/>
          </a:bodyPr>
          <a:lstStyle/>
          <a:p>
            <a:pPr>
              <a:lnSpc>
                <a:spcPct val="90000"/>
              </a:lnSpc>
            </a:pPr>
            <a:r>
              <a:rPr lang="en-US" sz="2400" b="1" dirty="0">
                <a:latin typeface="Courier New"/>
                <a:cs typeface="Courier New"/>
              </a:rPr>
              <a:t>i</a:t>
            </a:r>
            <a:r>
              <a:rPr lang="en-US" sz="2400" b="1" dirty="0" smtClean="0">
                <a:latin typeface="Courier New"/>
                <a:cs typeface="Courier New"/>
              </a:rPr>
              <a:t>f</a:t>
            </a:r>
            <a:r>
              <a:rPr lang="en-US" sz="2400" dirty="0" smtClean="0">
                <a:latin typeface="Courier New"/>
                <a:cs typeface="Courier New"/>
              </a:rPr>
              <a:t>(</a:t>
            </a:r>
            <a:r>
              <a:rPr lang="en-US" sz="2400" dirty="0" err="1" smtClean="0">
                <a:latin typeface="Courier New"/>
                <a:cs typeface="Courier New"/>
              </a:rPr>
              <a:t>codeSwitch</a:t>
            </a:r>
            <a:r>
              <a:rPr lang="en-US" sz="2400" dirty="0" smtClean="0">
                <a:latin typeface="Courier New"/>
                <a:cs typeface="Courier New"/>
              </a:rPr>
              <a:t>):</a:t>
            </a:r>
            <a:endParaRPr lang="en-US" sz="2400" dirty="0">
              <a:latin typeface="Courier New"/>
              <a:cs typeface="Courier New"/>
            </a:endParaRPr>
          </a:p>
        </p:txBody>
      </p:sp>
      <p:sp>
        <p:nvSpPr>
          <p:cNvPr id="16" name="Rectangle 15"/>
          <p:cNvSpPr/>
          <p:nvPr/>
        </p:nvSpPr>
        <p:spPr>
          <a:xfrm>
            <a:off x="2415024" y="3370176"/>
            <a:ext cx="3878586" cy="430887"/>
          </a:xfrm>
          <a:prstGeom prst="rect">
            <a:avLst/>
          </a:prstGeom>
        </p:spPr>
        <p:txBody>
          <a:bodyPr wrap="none">
            <a:spAutoFit/>
          </a:bodyPr>
          <a:lstStyle/>
          <a:p>
            <a:pPr>
              <a:lnSpc>
                <a:spcPct val="90000"/>
              </a:lnSpc>
            </a:pPr>
            <a:r>
              <a:rPr lang="en-US" sz="2400" dirty="0" err="1" smtClean="0">
                <a:latin typeface="Courier New"/>
                <a:cs typeface="Courier New"/>
              </a:rPr>
              <a:t>conceptSet</a:t>
            </a:r>
            <a:r>
              <a:rPr lang="en-US" sz="2400" dirty="0" smtClean="0">
                <a:latin typeface="Courier New"/>
                <a:cs typeface="Courier New"/>
              </a:rPr>
              <a:t> ~ P(-</a:t>
            </a:r>
            <a:r>
              <a:rPr lang="en-US" sz="2400" dirty="0" smtClean="0">
                <a:latin typeface="Courier New"/>
                <a:ea typeface="Wingdings"/>
                <a:cs typeface="Courier New"/>
                <a:sym typeface="Wingdings"/>
              </a:rPr>
              <a:t>|</a:t>
            </a:r>
            <a:r>
              <a:rPr lang="en-US" sz="2400" dirty="0" err="1" smtClean="0">
                <a:latin typeface="Courier New"/>
                <a:ea typeface="Wingdings"/>
                <a:cs typeface="Courier New"/>
                <a:sym typeface="Wingdings"/>
              </a:rPr>
              <a:t>w</a:t>
            </a:r>
            <a:r>
              <a:rPr lang="en-US" sz="2400" baseline="-25000" dirty="0" err="1" smtClean="0">
                <a:latin typeface="Courier New"/>
                <a:ea typeface="Wingdings"/>
                <a:cs typeface="Courier New"/>
                <a:sym typeface="Wingdings"/>
              </a:rPr>
              <a:t>i</a:t>
            </a:r>
            <a:r>
              <a:rPr lang="en-US" sz="2400" dirty="0" smtClean="0">
                <a:latin typeface="Courier New"/>
                <a:ea typeface="Wingdings"/>
                <a:cs typeface="Courier New"/>
                <a:sym typeface="Wingdings"/>
              </a:rPr>
              <a:t>)</a:t>
            </a:r>
            <a:r>
              <a:rPr lang="en-US" sz="2400" dirty="0" smtClean="0">
                <a:latin typeface="Courier New"/>
                <a:cs typeface="Courier New"/>
              </a:rPr>
              <a:t> </a:t>
            </a:r>
            <a:endParaRPr lang="en-US" sz="2400" dirty="0">
              <a:latin typeface="Courier New"/>
              <a:cs typeface="Courier New"/>
            </a:endParaRPr>
          </a:p>
        </p:txBody>
      </p:sp>
      <p:sp>
        <p:nvSpPr>
          <p:cNvPr id="17" name="Rectangle 16"/>
          <p:cNvSpPr/>
          <p:nvPr/>
        </p:nvSpPr>
        <p:spPr>
          <a:xfrm>
            <a:off x="2415024" y="3827376"/>
            <a:ext cx="3878586" cy="430887"/>
          </a:xfrm>
          <a:prstGeom prst="rect">
            <a:avLst/>
          </a:prstGeom>
        </p:spPr>
        <p:txBody>
          <a:bodyPr wrap="none">
            <a:spAutoFit/>
          </a:bodyPr>
          <a:lstStyle/>
          <a:p>
            <a:pPr>
              <a:lnSpc>
                <a:spcPct val="90000"/>
              </a:lnSpc>
            </a:pPr>
            <a:r>
              <a:rPr lang="en-US" sz="2400" dirty="0" err="1" smtClean="0">
                <a:latin typeface="Courier New"/>
                <a:cs typeface="Courier New"/>
              </a:rPr>
              <a:t>w</a:t>
            </a:r>
            <a:r>
              <a:rPr lang="en-US" sz="2400" baseline="-25000" dirty="0" err="1" smtClean="0">
                <a:latin typeface="Courier New"/>
                <a:cs typeface="Courier New"/>
              </a:rPr>
              <a:t>j</a:t>
            </a:r>
            <a:r>
              <a:rPr lang="en-US" sz="2400" dirty="0" smtClean="0">
                <a:latin typeface="Courier New"/>
                <a:cs typeface="Courier New"/>
              </a:rPr>
              <a:t> ~ P(-|</a:t>
            </a:r>
            <a:r>
              <a:rPr lang="en-US" sz="2400" dirty="0" err="1" smtClean="0">
                <a:latin typeface="Courier New"/>
                <a:cs typeface="Courier New"/>
              </a:rPr>
              <a:t>conceptSet</a:t>
            </a:r>
            <a:r>
              <a:rPr lang="en-US" sz="2400" dirty="0" smtClean="0">
                <a:latin typeface="Courier New"/>
                <a:cs typeface="Courier New"/>
              </a:rPr>
              <a:t>)</a:t>
            </a:r>
            <a:endParaRPr lang="en-US" sz="2400" dirty="0">
              <a:latin typeface="Courier New"/>
              <a:cs typeface="Courier New"/>
            </a:endParaRPr>
          </a:p>
        </p:txBody>
      </p:sp>
      <p:sp>
        <p:nvSpPr>
          <p:cNvPr id="18" name="Rectangle 17"/>
          <p:cNvSpPr/>
          <p:nvPr/>
        </p:nvSpPr>
        <p:spPr>
          <a:xfrm>
            <a:off x="2415024" y="4284576"/>
            <a:ext cx="1354407" cy="430887"/>
          </a:xfrm>
          <a:prstGeom prst="rect">
            <a:avLst/>
          </a:prstGeom>
        </p:spPr>
        <p:txBody>
          <a:bodyPr wrap="none">
            <a:spAutoFit/>
          </a:bodyPr>
          <a:lstStyle/>
          <a:p>
            <a:pPr>
              <a:lnSpc>
                <a:spcPct val="90000"/>
              </a:lnSpc>
            </a:pPr>
            <a:r>
              <a:rPr lang="en-US" sz="2400" dirty="0" err="1" smtClean="0">
                <a:latin typeface="Courier New"/>
                <a:cs typeface="Courier New"/>
              </a:rPr>
              <a:t>w</a:t>
            </a:r>
            <a:r>
              <a:rPr lang="en-US" sz="2400" baseline="-25000" dirty="0" err="1" smtClean="0">
                <a:latin typeface="Courier New"/>
                <a:cs typeface="Courier New"/>
              </a:rPr>
              <a:t>i</a:t>
            </a:r>
            <a:r>
              <a:rPr lang="en-US" sz="2400" dirty="0" smtClean="0">
                <a:latin typeface="Courier New"/>
                <a:cs typeface="Courier New"/>
              </a:rPr>
              <a:t> = </a:t>
            </a:r>
            <a:r>
              <a:rPr lang="en-US" sz="2400" dirty="0" err="1" smtClean="0">
                <a:latin typeface="Courier New"/>
                <a:cs typeface="Courier New"/>
              </a:rPr>
              <a:t>w</a:t>
            </a:r>
            <a:r>
              <a:rPr lang="en-US" sz="2400" baseline="-25000" dirty="0" err="1" smtClean="0">
                <a:latin typeface="Courier New"/>
                <a:cs typeface="Courier New"/>
              </a:rPr>
              <a:t>j</a:t>
            </a:r>
            <a:endParaRPr lang="en-US" sz="2400" baseline="-25000" dirty="0">
              <a:latin typeface="Courier New"/>
              <a:cs typeface="Courier New"/>
            </a:endParaRPr>
          </a:p>
        </p:txBody>
      </p:sp>
      <p:sp>
        <p:nvSpPr>
          <p:cNvPr id="23" name="Rectangle 22"/>
          <p:cNvSpPr/>
          <p:nvPr/>
        </p:nvSpPr>
        <p:spPr>
          <a:xfrm>
            <a:off x="110586" y="5466834"/>
            <a:ext cx="1292842" cy="461665"/>
          </a:xfrm>
          <a:prstGeom prst="rect">
            <a:avLst/>
          </a:prstGeom>
        </p:spPr>
        <p:txBody>
          <a:bodyPr wrap="none">
            <a:spAutoFit/>
          </a:bodyPr>
          <a:lstStyle/>
          <a:p>
            <a:r>
              <a:rPr lang="en-US" sz="2400" dirty="0" smtClean="0">
                <a:latin typeface="Courier New"/>
                <a:cs typeface="Courier New"/>
              </a:rPr>
              <a:t>Docs D</a:t>
            </a:r>
            <a:endParaRPr lang="en-US" sz="2400" dirty="0"/>
          </a:p>
        </p:txBody>
      </p:sp>
      <p:grpSp>
        <p:nvGrpSpPr>
          <p:cNvPr id="47" name="Group 46"/>
          <p:cNvGrpSpPr/>
          <p:nvPr/>
        </p:nvGrpSpPr>
        <p:grpSpPr>
          <a:xfrm>
            <a:off x="1409700" y="5346700"/>
            <a:ext cx="2070100" cy="774700"/>
            <a:chOff x="1549400" y="5346700"/>
            <a:chExt cx="2070100" cy="774700"/>
          </a:xfrm>
        </p:grpSpPr>
        <p:sp>
          <p:nvSpPr>
            <p:cNvPr id="29" name="Rectangle 28"/>
            <p:cNvSpPr/>
            <p:nvPr/>
          </p:nvSpPr>
          <p:spPr>
            <a:xfrm>
              <a:off x="2108200" y="5346700"/>
              <a:ext cx="1511300" cy="774700"/>
            </a:xfrm>
            <a:prstGeom prst="rect">
              <a:avLst/>
            </a:prstGeom>
            <a:solidFill>
              <a:schemeClr val="bg2">
                <a:lumMod val="90000"/>
              </a:schemeClr>
            </a:solidFill>
            <a:ln w="1905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45" name="Group 44"/>
            <p:cNvGrpSpPr/>
            <p:nvPr/>
          </p:nvGrpSpPr>
          <p:grpSpPr>
            <a:xfrm>
              <a:off x="1549400" y="5466834"/>
              <a:ext cx="2000328" cy="476766"/>
              <a:chOff x="1549400" y="5466834"/>
              <a:chExt cx="2000328" cy="476766"/>
            </a:xfrm>
          </p:grpSpPr>
          <p:sp>
            <p:nvSpPr>
              <p:cNvPr id="24" name="Rectangle 23"/>
              <p:cNvSpPr/>
              <p:nvPr/>
            </p:nvSpPr>
            <p:spPr>
              <a:xfrm>
                <a:off x="2256886" y="5466834"/>
                <a:ext cx="1292842" cy="461665"/>
              </a:xfrm>
              <a:prstGeom prst="rect">
                <a:avLst/>
              </a:prstGeom>
            </p:spPr>
            <p:txBody>
              <a:bodyPr wrap="none">
                <a:spAutoFit/>
              </a:bodyPr>
              <a:lstStyle/>
              <a:p>
                <a:r>
                  <a:rPr lang="en-US" sz="2400" dirty="0" smtClean="0">
                    <a:latin typeface="Courier New"/>
                    <a:cs typeface="Courier New"/>
                  </a:rPr>
                  <a:t>ACS(D)</a:t>
                </a:r>
                <a:endParaRPr lang="en-US" sz="2400" dirty="0"/>
              </a:p>
            </p:txBody>
          </p:sp>
          <p:sp>
            <p:nvSpPr>
              <p:cNvPr id="41" name="Right Arrow 40"/>
              <p:cNvSpPr/>
              <p:nvPr/>
            </p:nvSpPr>
            <p:spPr>
              <a:xfrm>
                <a:off x="1549400" y="5511800"/>
                <a:ext cx="482600" cy="431800"/>
              </a:xfrm>
              <a:prstGeom prst="rightArrow">
                <a:avLst/>
              </a:prstGeom>
              <a:solidFill>
                <a:srgbClr val="C3CFD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grpSp>
        <p:nvGrpSpPr>
          <p:cNvPr id="46" name="Group 45"/>
          <p:cNvGrpSpPr/>
          <p:nvPr/>
        </p:nvGrpSpPr>
        <p:grpSpPr>
          <a:xfrm>
            <a:off x="3606800" y="5352534"/>
            <a:ext cx="3102700" cy="830997"/>
            <a:chOff x="3746500" y="5352534"/>
            <a:chExt cx="3102700" cy="830997"/>
          </a:xfrm>
        </p:grpSpPr>
        <p:sp>
          <p:nvSpPr>
            <p:cNvPr id="25" name="Rectangle 24"/>
            <p:cNvSpPr/>
            <p:nvPr/>
          </p:nvSpPr>
          <p:spPr>
            <a:xfrm>
              <a:off x="4263486" y="5352534"/>
              <a:ext cx="2585714" cy="830997"/>
            </a:xfrm>
            <a:prstGeom prst="rect">
              <a:avLst/>
            </a:prstGeom>
          </p:spPr>
          <p:txBody>
            <a:bodyPr wrap="none">
              <a:spAutoFit/>
            </a:bodyPr>
            <a:lstStyle/>
            <a:p>
              <a:r>
                <a:rPr lang="en-US" sz="2400" dirty="0" smtClean="0">
                  <a:latin typeface="Courier New"/>
                  <a:cs typeface="Courier New"/>
                </a:rPr>
                <a:t>Code-switched </a:t>
              </a:r>
            </a:p>
            <a:p>
              <a:r>
                <a:rPr lang="en-US" sz="2400" dirty="0" smtClean="0">
                  <a:latin typeface="Courier New"/>
                  <a:cs typeface="Courier New"/>
                </a:rPr>
                <a:t>documents D’</a:t>
              </a:r>
              <a:endParaRPr lang="en-US" sz="2400" dirty="0"/>
            </a:p>
          </p:txBody>
        </p:sp>
        <p:sp>
          <p:nvSpPr>
            <p:cNvPr id="42" name="Right Arrow 41"/>
            <p:cNvSpPr/>
            <p:nvPr/>
          </p:nvSpPr>
          <p:spPr>
            <a:xfrm>
              <a:off x="3746500" y="5537200"/>
              <a:ext cx="482600" cy="431800"/>
            </a:xfrm>
            <a:prstGeom prst="rightArrow">
              <a:avLst/>
            </a:prstGeom>
            <a:solidFill>
              <a:srgbClr val="C3CFD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nvGrpSpPr>
          <p:cNvPr id="48" name="Group 47"/>
          <p:cNvGrpSpPr/>
          <p:nvPr/>
        </p:nvGrpSpPr>
        <p:grpSpPr>
          <a:xfrm>
            <a:off x="6680200" y="5346700"/>
            <a:ext cx="2217320" cy="774700"/>
            <a:chOff x="6819900" y="5346700"/>
            <a:chExt cx="2217320" cy="774700"/>
          </a:xfrm>
        </p:grpSpPr>
        <p:sp>
          <p:nvSpPr>
            <p:cNvPr id="32" name="Rectangle 31"/>
            <p:cNvSpPr/>
            <p:nvPr/>
          </p:nvSpPr>
          <p:spPr>
            <a:xfrm>
              <a:off x="7366000" y="5346700"/>
              <a:ext cx="1511300" cy="774700"/>
            </a:xfrm>
            <a:prstGeom prst="rect">
              <a:avLst/>
            </a:prstGeom>
            <a:solidFill>
              <a:schemeClr val="bg2">
                <a:lumMod val="90000"/>
              </a:schemeClr>
            </a:solidFill>
            <a:ln w="1905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6" name="Rectangle 25"/>
            <p:cNvSpPr/>
            <p:nvPr/>
          </p:nvSpPr>
          <p:spPr>
            <a:xfrm>
              <a:off x="7374986" y="5454134"/>
              <a:ext cx="1662234" cy="461665"/>
            </a:xfrm>
            <a:prstGeom prst="rect">
              <a:avLst/>
            </a:prstGeom>
          </p:spPr>
          <p:txBody>
            <a:bodyPr wrap="none">
              <a:spAutoFit/>
            </a:bodyPr>
            <a:lstStyle/>
            <a:p>
              <a:r>
                <a:rPr lang="en-US" sz="2400" dirty="0" smtClean="0">
                  <a:latin typeface="Courier New"/>
                  <a:cs typeface="Courier New"/>
                </a:rPr>
                <a:t>CBOW(D’)</a:t>
              </a:r>
              <a:endParaRPr lang="en-US" sz="2400" dirty="0"/>
            </a:p>
          </p:txBody>
        </p:sp>
        <p:sp>
          <p:nvSpPr>
            <p:cNvPr id="43" name="Right Arrow 42"/>
            <p:cNvSpPr/>
            <p:nvPr/>
          </p:nvSpPr>
          <p:spPr>
            <a:xfrm>
              <a:off x="6819900" y="5524500"/>
              <a:ext cx="482600" cy="431800"/>
            </a:xfrm>
            <a:prstGeom prst="rightArrow">
              <a:avLst/>
            </a:prstGeom>
            <a:solidFill>
              <a:srgbClr val="C3CFD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nvGrpSpPr>
          <p:cNvPr id="49" name="Group 48"/>
          <p:cNvGrpSpPr/>
          <p:nvPr/>
        </p:nvGrpSpPr>
        <p:grpSpPr>
          <a:xfrm>
            <a:off x="8826500" y="5352534"/>
            <a:ext cx="3260725" cy="830997"/>
            <a:chOff x="8966200" y="5352534"/>
            <a:chExt cx="3260725" cy="830997"/>
          </a:xfrm>
        </p:grpSpPr>
        <p:sp>
          <p:nvSpPr>
            <p:cNvPr id="27" name="Rectangle 26"/>
            <p:cNvSpPr/>
            <p:nvPr/>
          </p:nvSpPr>
          <p:spPr>
            <a:xfrm>
              <a:off x="9456515" y="5352534"/>
              <a:ext cx="2770410" cy="830997"/>
            </a:xfrm>
            <a:prstGeom prst="rect">
              <a:avLst/>
            </a:prstGeom>
          </p:spPr>
          <p:txBody>
            <a:bodyPr wrap="none">
              <a:spAutoFit/>
            </a:bodyPr>
            <a:lstStyle/>
            <a:p>
              <a:r>
                <a:rPr lang="en-US" sz="2400" dirty="0" smtClean="0">
                  <a:latin typeface="Courier New"/>
                  <a:cs typeface="Courier New"/>
                </a:rPr>
                <a:t>Multilingual</a:t>
              </a:r>
            </a:p>
            <a:p>
              <a:r>
                <a:rPr lang="en-US" sz="2400" dirty="0">
                  <a:latin typeface="Courier New"/>
                  <a:cs typeface="Courier New"/>
                </a:rPr>
                <a:t>w</a:t>
              </a:r>
              <a:r>
                <a:rPr lang="en-US" sz="2400" dirty="0" smtClean="0">
                  <a:latin typeface="Courier New"/>
                  <a:cs typeface="Courier New"/>
                </a:rPr>
                <a:t>ord embedding</a:t>
              </a:r>
              <a:endParaRPr lang="en-US" sz="2400" dirty="0"/>
            </a:p>
          </p:txBody>
        </p:sp>
        <p:sp>
          <p:nvSpPr>
            <p:cNvPr id="44" name="Right Arrow 43"/>
            <p:cNvSpPr/>
            <p:nvPr/>
          </p:nvSpPr>
          <p:spPr>
            <a:xfrm>
              <a:off x="8966200" y="5549900"/>
              <a:ext cx="482600" cy="431800"/>
            </a:xfrm>
            <a:prstGeom prst="rightArrow">
              <a:avLst/>
            </a:prstGeom>
            <a:solidFill>
              <a:srgbClr val="C3CFD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sp>
        <p:nvSpPr>
          <p:cNvPr id="50" name="TextBox 49"/>
          <p:cNvSpPr txBox="1"/>
          <p:nvPr/>
        </p:nvSpPr>
        <p:spPr>
          <a:xfrm>
            <a:off x="7480300" y="1524000"/>
            <a:ext cx="4330700" cy="3390900"/>
          </a:xfrm>
          <a:prstGeom prst="rect">
            <a:avLst/>
          </a:prstGeom>
          <a:solidFill>
            <a:srgbClr val="CCFFCC"/>
          </a:solidFill>
        </p:spPr>
        <p:txBody>
          <a:bodyPr wrap="none" lIns="0" tIns="0" rIns="0" bIns="0" rtlCol="0">
            <a:noAutofit/>
          </a:bodyPr>
          <a:lstStyle/>
          <a:p>
            <a:pPr>
              <a:lnSpc>
                <a:spcPct val="90000"/>
              </a:lnSpc>
            </a:pPr>
            <a:r>
              <a:rPr lang="en-US" sz="2400" b="1" dirty="0" smtClean="0"/>
              <a:t>Advantages of ACS:</a:t>
            </a:r>
          </a:p>
          <a:p>
            <a:pPr marL="342900" indent="-342900">
              <a:lnSpc>
                <a:spcPct val="90000"/>
              </a:lnSpc>
              <a:buFont typeface="Arial"/>
              <a:buChar char="•"/>
            </a:pPr>
            <a:r>
              <a:rPr lang="en-US" sz="2400" dirty="0" smtClean="0">
                <a:solidFill>
                  <a:schemeClr val="bg1">
                    <a:lumMod val="50000"/>
                  </a:schemeClr>
                </a:solidFill>
              </a:rPr>
              <a:t>  No parallel corpora</a:t>
            </a:r>
          </a:p>
          <a:p>
            <a:pPr marL="342900" indent="-342900">
              <a:lnSpc>
                <a:spcPct val="90000"/>
              </a:lnSpc>
              <a:buFont typeface="Arial"/>
              <a:buChar char="•"/>
            </a:pPr>
            <a:r>
              <a:rPr lang="en-US" sz="2400" dirty="0" smtClean="0">
                <a:solidFill>
                  <a:schemeClr val="bg1">
                    <a:lumMod val="50000"/>
                  </a:schemeClr>
                </a:solidFill>
              </a:rPr>
              <a:t>  No language ID</a:t>
            </a:r>
          </a:p>
          <a:p>
            <a:pPr marL="342900" indent="-342900">
              <a:lnSpc>
                <a:spcPct val="90000"/>
              </a:lnSpc>
              <a:buFont typeface="Arial"/>
              <a:buChar char="•"/>
            </a:pPr>
            <a:r>
              <a:rPr lang="en-US" sz="2400" dirty="0" smtClean="0">
                <a:solidFill>
                  <a:schemeClr val="bg1">
                    <a:lumMod val="50000"/>
                  </a:schemeClr>
                </a:solidFill>
              </a:rPr>
              <a:t>  Adding more L’s is easy</a:t>
            </a:r>
          </a:p>
          <a:p>
            <a:pPr marL="342900" indent="-342900">
              <a:lnSpc>
                <a:spcPct val="90000"/>
              </a:lnSpc>
              <a:buFont typeface="Arial"/>
              <a:buChar char="•"/>
            </a:pPr>
            <a:r>
              <a:rPr lang="en-US" sz="2400" dirty="0" smtClean="0">
                <a:solidFill>
                  <a:schemeClr val="bg1">
                    <a:lumMod val="50000"/>
                  </a:schemeClr>
                </a:solidFill>
              </a:rPr>
              <a:t>  Robust to word-translation </a:t>
            </a:r>
          </a:p>
          <a:p>
            <a:pPr>
              <a:lnSpc>
                <a:spcPct val="90000"/>
              </a:lnSpc>
            </a:pPr>
            <a:r>
              <a:rPr lang="en-US" sz="2400" dirty="0">
                <a:solidFill>
                  <a:schemeClr val="bg1">
                    <a:lumMod val="50000"/>
                  </a:schemeClr>
                </a:solidFill>
              </a:rPr>
              <a:t> </a:t>
            </a:r>
            <a:r>
              <a:rPr lang="en-US" sz="2400" dirty="0" smtClean="0">
                <a:solidFill>
                  <a:schemeClr val="bg1">
                    <a:lumMod val="50000"/>
                  </a:schemeClr>
                </a:solidFill>
              </a:rPr>
              <a:t>      Inaccuracies</a:t>
            </a:r>
          </a:p>
          <a:p>
            <a:pPr marL="342900" indent="-342900">
              <a:lnSpc>
                <a:spcPct val="90000"/>
              </a:lnSpc>
              <a:buFont typeface="Arial"/>
              <a:buChar char="•"/>
            </a:pPr>
            <a:r>
              <a:rPr lang="en-US" sz="2400" dirty="0" smtClean="0">
                <a:solidFill>
                  <a:schemeClr val="bg1">
                    <a:lumMod val="50000"/>
                  </a:schemeClr>
                </a:solidFill>
              </a:rPr>
              <a:t>  Only a few lines of code</a:t>
            </a:r>
          </a:p>
          <a:p>
            <a:pPr marL="342900" indent="-342900">
              <a:lnSpc>
                <a:spcPct val="90000"/>
              </a:lnSpc>
              <a:buFont typeface="Arial"/>
              <a:buChar char="•"/>
            </a:pPr>
            <a:r>
              <a:rPr lang="en-US" sz="2400" dirty="0" smtClean="0">
                <a:solidFill>
                  <a:schemeClr val="bg1">
                    <a:lumMod val="50000"/>
                  </a:schemeClr>
                </a:solidFill>
              </a:rPr>
              <a:t>  Works with any out-of-the-box</a:t>
            </a:r>
          </a:p>
          <a:p>
            <a:pPr>
              <a:lnSpc>
                <a:spcPct val="90000"/>
              </a:lnSpc>
            </a:pPr>
            <a:r>
              <a:rPr lang="en-US" sz="2400" dirty="0">
                <a:solidFill>
                  <a:schemeClr val="bg1">
                    <a:lumMod val="50000"/>
                  </a:schemeClr>
                </a:solidFill>
              </a:rPr>
              <a:t> </a:t>
            </a:r>
            <a:r>
              <a:rPr lang="en-US" sz="2400" dirty="0" smtClean="0">
                <a:solidFill>
                  <a:schemeClr val="bg1">
                    <a:lumMod val="50000"/>
                  </a:schemeClr>
                </a:solidFill>
              </a:rPr>
              <a:t>      word </a:t>
            </a:r>
            <a:r>
              <a:rPr lang="en-US" sz="2400" dirty="0" err="1" smtClean="0">
                <a:solidFill>
                  <a:schemeClr val="bg1">
                    <a:lumMod val="50000"/>
                  </a:schemeClr>
                </a:solidFill>
              </a:rPr>
              <a:t>embedders</a:t>
            </a:r>
            <a:r>
              <a:rPr lang="en-US" sz="2400" dirty="0" smtClean="0">
                <a:solidFill>
                  <a:schemeClr val="bg1">
                    <a:lumMod val="50000"/>
                  </a:schemeClr>
                </a:solidFill>
              </a:rPr>
              <a:t> such as</a:t>
            </a:r>
          </a:p>
          <a:p>
            <a:pPr>
              <a:lnSpc>
                <a:spcPct val="90000"/>
              </a:lnSpc>
            </a:pPr>
            <a:r>
              <a:rPr lang="en-US" sz="2400" dirty="0"/>
              <a:t> </a:t>
            </a:r>
            <a:r>
              <a:rPr lang="en-US" sz="2400" dirty="0" smtClean="0"/>
              <a:t>      </a:t>
            </a:r>
            <a:r>
              <a:rPr lang="en-US" sz="2400" dirty="0" smtClean="0">
                <a:solidFill>
                  <a:schemeClr val="bg1">
                    <a:lumMod val="65000"/>
                  </a:schemeClr>
                </a:solidFill>
              </a:rPr>
              <a:t>(CBOW, </a:t>
            </a:r>
            <a:r>
              <a:rPr lang="en-US" sz="2400" dirty="0" err="1" smtClean="0">
                <a:solidFill>
                  <a:schemeClr val="bg1">
                    <a:lumMod val="65000"/>
                  </a:schemeClr>
                </a:solidFill>
              </a:rPr>
              <a:t>SkipGram</a:t>
            </a:r>
            <a:r>
              <a:rPr lang="en-US" sz="2400" dirty="0" smtClean="0">
                <a:solidFill>
                  <a:schemeClr val="bg1">
                    <a:lumMod val="65000"/>
                  </a:schemeClr>
                </a:solidFill>
              </a:rPr>
              <a:t>, LSA, etc.) </a:t>
            </a:r>
          </a:p>
          <a:p>
            <a:pPr marL="914400" lvl="1" indent="-457200">
              <a:lnSpc>
                <a:spcPct val="90000"/>
              </a:lnSpc>
              <a:buAutoNum type="arabicPeriod"/>
            </a:pPr>
            <a:endParaRPr lang="en-US" sz="2400" dirty="0" smtClean="0"/>
          </a:p>
          <a:p>
            <a:pPr marL="457200" indent="-457200">
              <a:lnSpc>
                <a:spcPct val="90000"/>
              </a:lnSpc>
              <a:buAutoNum type="arabicPeriod"/>
            </a:pPr>
            <a:endParaRPr lang="en-US" sz="2400" dirty="0" smtClean="0"/>
          </a:p>
        </p:txBody>
      </p:sp>
    </p:spTree>
    <p:extLst>
      <p:ext uri="{BB962C8B-B14F-4D97-AF65-F5344CB8AC3E}">
        <p14:creationId xmlns:p14="http://schemas.microsoft.com/office/powerpoint/2010/main" val="2445638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7" grpId="0"/>
      <p:bldP spid="18" grpId="0"/>
      <p:bldP spid="2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81000" y="1447800"/>
            <a:ext cx="6985000" cy="3543300"/>
          </a:xfrm>
          <a:prstGeom prst="roundRect">
            <a:avLst/>
          </a:prstGeom>
          <a:solidFill>
            <a:schemeClr val="bg1">
              <a:lumMod val="8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 name="Title 1"/>
          <p:cNvSpPr>
            <a:spLocks noGrp="1"/>
          </p:cNvSpPr>
          <p:nvPr>
            <p:ph type="title"/>
          </p:nvPr>
        </p:nvSpPr>
        <p:spPr/>
        <p:txBody>
          <a:bodyPr/>
          <a:lstStyle/>
          <a:p>
            <a:r>
              <a:rPr lang="en-US" dirty="0" smtClean="0"/>
              <a:t>Artificial code-switching algorithm (ACS)</a:t>
            </a:r>
            <a:endParaRPr lang="en-US" dirty="0"/>
          </a:p>
        </p:txBody>
      </p:sp>
      <p:sp>
        <p:nvSpPr>
          <p:cNvPr id="3" name="Footer Placeholder 2"/>
          <p:cNvSpPr>
            <a:spLocks noGrp="1"/>
          </p:cNvSpPr>
          <p:nvPr>
            <p:ph type="ftr" sz="quarter" idx="11"/>
          </p:nvPr>
        </p:nvSpPr>
        <p:spPr>
          <a:xfrm>
            <a:off x="8481723" y="6556248"/>
            <a:ext cx="2743200" cy="182880"/>
          </a:xfrm>
        </p:spPr>
        <p:txBody>
          <a:bodyPr/>
          <a:lstStyle/>
          <a:p>
            <a:endParaRPr lang="en-US" dirty="0"/>
          </a:p>
        </p:txBody>
      </p:sp>
      <p:sp>
        <p:nvSpPr>
          <p:cNvPr id="4" name="Slide Number Placeholder 3"/>
          <p:cNvSpPr>
            <a:spLocks noGrp="1"/>
          </p:cNvSpPr>
          <p:nvPr>
            <p:ph type="sldNum" sz="quarter" idx="12"/>
          </p:nvPr>
        </p:nvSpPr>
        <p:spPr>
          <a:xfrm>
            <a:off x="11136311" y="6556248"/>
            <a:ext cx="381661" cy="182880"/>
          </a:xfrm>
        </p:spPr>
        <p:txBody>
          <a:bodyPr/>
          <a:lstStyle/>
          <a:p>
            <a:fld id="{C51EAA63-D034-42AE-91FA-B13B9518C7BE}" type="slidenum">
              <a:rPr lang="en-US" smtClean="0"/>
              <a:t>13</a:t>
            </a:fld>
            <a:endParaRPr lang="en-US" dirty="0"/>
          </a:p>
        </p:txBody>
      </p:sp>
      <p:sp>
        <p:nvSpPr>
          <p:cNvPr id="8" name="Rectangle 7"/>
          <p:cNvSpPr/>
          <p:nvPr/>
        </p:nvSpPr>
        <p:spPr>
          <a:xfrm>
            <a:off x="573524" y="1566776"/>
            <a:ext cx="6279634" cy="430887"/>
          </a:xfrm>
          <a:prstGeom prst="rect">
            <a:avLst/>
          </a:prstGeom>
        </p:spPr>
        <p:txBody>
          <a:bodyPr wrap="none">
            <a:spAutoFit/>
          </a:bodyPr>
          <a:lstStyle/>
          <a:p>
            <a:pPr>
              <a:lnSpc>
                <a:spcPct val="90000"/>
              </a:lnSpc>
            </a:pPr>
            <a:r>
              <a:rPr lang="en-US" sz="2400" b="1" dirty="0">
                <a:latin typeface="Courier New"/>
                <a:cs typeface="Courier New"/>
              </a:rPr>
              <a:t>For</a:t>
            </a:r>
            <a:r>
              <a:rPr lang="en-US" sz="2400" dirty="0">
                <a:latin typeface="Courier New"/>
                <a:cs typeface="Courier New"/>
              </a:rPr>
              <a:t> document </a:t>
            </a:r>
            <a:r>
              <a:rPr lang="en-US" sz="2400" b="1" dirty="0" smtClean="0">
                <a:latin typeface="Courier New"/>
                <a:cs typeface="Courier New"/>
              </a:rPr>
              <a:t>d</a:t>
            </a:r>
            <a:r>
              <a:rPr lang="en-US" sz="2400" dirty="0" smtClean="0">
                <a:latin typeface="Courier New"/>
                <a:cs typeface="Courier New"/>
              </a:rPr>
              <a:t> </a:t>
            </a:r>
            <a:r>
              <a:rPr lang="en-US" sz="2400" dirty="0">
                <a:latin typeface="Courier New"/>
                <a:cs typeface="Courier New"/>
              </a:rPr>
              <a:t>in text corpus D:</a:t>
            </a:r>
          </a:p>
        </p:txBody>
      </p:sp>
      <p:sp>
        <p:nvSpPr>
          <p:cNvPr id="10" name="Rectangle 9"/>
          <p:cNvSpPr/>
          <p:nvPr/>
        </p:nvSpPr>
        <p:spPr>
          <a:xfrm>
            <a:off x="1183124" y="2011276"/>
            <a:ext cx="5048327" cy="430887"/>
          </a:xfrm>
          <a:prstGeom prst="rect">
            <a:avLst/>
          </a:prstGeom>
        </p:spPr>
        <p:txBody>
          <a:bodyPr wrap="none">
            <a:spAutoFit/>
          </a:bodyPr>
          <a:lstStyle/>
          <a:p>
            <a:pPr>
              <a:lnSpc>
                <a:spcPct val="90000"/>
              </a:lnSpc>
            </a:pPr>
            <a:r>
              <a:rPr lang="en-US" sz="2400" b="1" dirty="0" smtClean="0">
                <a:latin typeface="Courier New"/>
                <a:cs typeface="Courier New"/>
              </a:rPr>
              <a:t>For</a:t>
            </a:r>
            <a:r>
              <a:rPr lang="en-US" sz="2400" dirty="0" smtClean="0">
                <a:latin typeface="Courier New"/>
                <a:cs typeface="Courier New"/>
              </a:rPr>
              <a:t> word </a:t>
            </a:r>
            <a:r>
              <a:rPr lang="en-US" sz="2400" b="1" dirty="0" err="1" smtClean="0">
                <a:latin typeface="Courier New"/>
                <a:cs typeface="Courier New"/>
              </a:rPr>
              <a:t>w</a:t>
            </a:r>
            <a:r>
              <a:rPr lang="en-US" sz="2400" b="1" baseline="-25000" dirty="0" err="1" smtClean="0">
                <a:latin typeface="Courier New"/>
                <a:cs typeface="Courier New"/>
              </a:rPr>
              <a:t>i</a:t>
            </a:r>
            <a:r>
              <a:rPr lang="en-US" sz="2400" dirty="0" smtClean="0">
                <a:latin typeface="Courier New"/>
                <a:cs typeface="Courier New"/>
              </a:rPr>
              <a:t> in document </a:t>
            </a:r>
            <a:r>
              <a:rPr lang="en-US" sz="2400" b="1" dirty="0" smtClean="0">
                <a:latin typeface="Courier New"/>
                <a:cs typeface="Courier New"/>
              </a:rPr>
              <a:t>d:</a:t>
            </a:r>
            <a:endParaRPr lang="en-US" sz="2400" b="1" dirty="0">
              <a:latin typeface="Courier New"/>
              <a:cs typeface="Courier New"/>
            </a:endParaRPr>
          </a:p>
        </p:txBody>
      </p:sp>
      <p:sp>
        <p:nvSpPr>
          <p:cNvPr id="12" name="Rectangle 11"/>
          <p:cNvSpPr/>
          <p:nvPr/>
        </p:nvSpPr>
        <p:spPr>
          <a:xfrm>
            <a:off x="1792724" y="2455776"/>
            <a:ext cx="5725546" cy="430887"/>
          </a:xfrm>
          <a:prstGeom prst="rect">
            <a:avLst/>
          </a:prstGeom>
        </p:spPr>
        <p:txBody>
          <a:bodyPr wrap="none">
            <a:spAutoFit/>
          </a:bodyPr>
          <a:lstStyle/>
          <a:p>
            <a:pPr>
              <a:lnSpc>
                <a:spcPct val="90000"/>
              </a:lnSpc>
            </a:pPr>
            <a:r>
              <a:rPr lang="en-US" sz="2400" dirty="0" err="1" smtClean="0">
                <a:latin typeface="Courier New"/>
                <a:cs typeface="Courier New"/>
              </a:rPr>
              <a:t>codeSwitch</a:t>
            </a:r>
            <a:r>
              <a:rPr lang="en-US" sz="2400" dirty="0" smtClean="0">
                <a:latin typeface="Courier New"/>
                <a:cs typeface="Courier New"/>
              </a:rPr>
              <a:t> ~ Bernoulli(a=0.25)</a:t>
            </a:r>
            <a:endParaRPr lang="en-US" sz="2400" dirty="0">
              <a:latin typeface="Courier New"/>
              <a:cs typeface="Courier New"/>
            </a:endParaRPr>
          </a:p>
        </p:txBody>
      </p:sp>
      <p:sp>
        <p:nvSpPr>
          <p:cNvPr id="14" name="Rectangle 13"/>
          <p:cNvSpPr/>
          <p:nvPr/>
        </p:nvSpPr>
        <p:spPr>
          <a:xfrm>
            <a:off x="1792724" y="2912976"/>
            <a:ext cx="2955106" cy="430887"/>
          </a:xfrm>
          <a:prstGeom prst="rect">
            <a:avLst/>
          </a:prstGeom>
        </p:spPr>
        <p:txBody>
          <a:bodyPr wrap="none">
            <a:spAutoFit/>
          </a:bodyPr>
          <a:lstStyle/>
          <a:p>
            <a:pPr>
              <a:lnSpc>
                <a:spcPct val="90000"/>
              </a:lnSpc>
            </a:pPr>
            <a:r>
              <a:rPr lang="en-US" sz="2400" b="1" dirty="0">
                <a:latin typeface="Courier New"/>
                <a:cs typeface="Courier New"/>
              </a:rPr>
              <a:t>i</a:t>
            </a:r>
            <a:r>
              <a:rPr lang="en-US" sz="2400" b="1" dirty="0" smtClean="0">
                <a:latin typeface="Courier New"/>
                <a:cs typeface="Courier New"/>
              </a:rPr>
              <a:t>f</a:t>
            </a:r>
            <a:r>
              <a:rPr lang="en-US" sz="2400" dirty="0" smtClean="0">
                <a:latin typeface="Courier New"/>
                <a:cs typeface="Courier New"/>
              </a:rPr>
              <a:t>(</a:t>
            </a:r>
            <a:r>
              <a:rPr lang="en-US" sz="2400" dirty="0" err="1" smtClean="0">
                <a:latin typeface="Courier New"/>
                <a:cs typeface="Courier New"/>
              </a:rPr>
              <a:t>codeSwitch</a:t>
            </a:r>
            <a:r>
              <a:rPr lang="en-US" sz="2400" dirty="0" smtClean="0">
                <a:latin typeface="Courier New"/>
                <a:cs typeface="Courier New"/>
              </a:rPr>
              <a:t>):</a:t>
            </a:r>
            <a:endParaRPr lang="en-US" sz="2400" dirty="0">
              <a:latin typeface="Courier New"/>
              <a:cs typeface="Courier New"/>
            </a:endParaRPr>
          </a:p>
        </p:txBody>
      </p:sp>
      <p:sp>
        <p:nvSpPr>
          <p:cNvPr id="16" name="Rectangle 15"/>
          <p:cNvSpPr/>
          <p:nvPr/>
        </p:nvSpPr>
        <p:spPr>
          <a:xfrm>
            <a:off x="2415024" y="3370176"/>
            <a:ext cx="3878586" cy="430887"/>
          </a:xfrm>
          <a:prstGeom prst="rect">
            <a:avLst/>
          </a:prstGeom>
        </p:spPr>
        <p:txBody>
          <a:bodyPr wrap="none">
            <a:spAutoFit/>
          </a:bodyPr>
          <a:lstStyle/>
          <a:p>
            <a:pPr>
              <a:lnSpc>
                <a:spcPct val="90000"/>
              </a:lnSpc>
            </a:pPr>
            <a:r>
              <a:rPr lang="en-US" sz="2400" dirty="0" err="1" smtClean="0">
                <a:latin typeface="Courier New"/>
                <a:cs typeface="Courier New"/>
              </a:rPr>
              <a:t>conceptSet</a:t>
            </a:r>
            <a:r>
              <a:rPr lang="en-US" sz="2400" dirty="0" smtClean="0">
                <a:latin typeface="Courier New"/>
                <a:cs typeface="Courier New"/>
              </a:rPr>
              <a:t> ~ P(-</a:t>
            </a:r>
            <a:r>
              <a:rPr lang="en-US" sz="2400" dirty="0" smtClean="0">
                <a:latin typeface="Courier New"/>
                <a:ea typeface="Wingdings"/>
                <a:cs typeface="Courier New"/>
                <a:sym typeface="Wingdings"/>
              </a:rPr>
              <a:t>|</a:t>
            </a:r>
            <a:r>
              <a:rPr lang="en-US" sz="2400" dirty="0" err="1" smtClean="0">
                <a:latin typeface="Courier New"/>
                <a:ea typeface="Wingdings"/>
                <a:cs typeface="Courier New"/>
                <a:sym typeface="Wingdings"/>
              </a:rPr>
              <a:t>w</a:t>
            </a:r>
            <a:r>
              <a:rPr lang="en-US" sz="2400" baseline="-25000" dirty="0" err="1" smtClean="0">
                <a:latin typeface="Courier New"/>
                <a:ea typeface="Wingdings"/>
                <a:cs typeface="Courier New"/>
                <a:sym typeface="Wingdings"/>
              </a:rPr>
              <a:t>i</a:t>
            </a:r>
            <a:r>
              <a:rPr lang="en-US" sz="2400" dirty="0" smtClean="0">
                <a:latin typeface="Courier New"/>
                <a:ea typeface="Wingdings"/>
                <a:cs typeface="Courier New"/>
                <a:sym typeface="Wingdings"/>
              </a:rPr>
              <a:t>)</a:t>
            </a:r>
            <a:r>
              <a:rPr lang="en-US" sz="2400" dirty="0" smtClean="0">
                <a:latin typeface="Courier New"/>
                <a:cs typeface="Courier New"/>
              </a:rPr>
              <a:t> </a:t>
            </a:r>
            <a:endParaRPr lang="en-US" sz="2400" dirty="0">
              <a:latin typeface="Courier New"/>
              <a:cs typeface="Courier New"/>
            </a:endParaRPr>
          </a:p>
        </p:txBody>
      </p:sp>
      <p:sp>
        <p:nvSpPr>
          <p:cNvPr id="17" name="Rectangle 16"/>
          <p:cNvSpPr/>
          <p:nvPr/>
        </p:nvSpPr>
        <p:spPr>
          <a:xfrm>
            <a:off x="2415024" y="3827376"/>
            <a:ext cx="3878586" cy="430887"/>
          </a:xfrm>
          <a:prstGeom prst="rect">
            <a:avLst/>
          </a:prstGeom>
        </p:spPr>
        <p:txBody>
          <a:bodyPr wrap="none">
            <a:spAutoFit/>
          </a:bodyPr>
          <a:lstStyle/>
          <a:p>
            <a:pPr>
              <a:lnSpc>
                <a:spcPct val="90000"/>
              </a:lnSpc>
            </a:pPr>
            <a:r>
              <a:rPr lang="en-US" sz="2400" dirty="0" err="1" smtClean="0">
                <a:latin typeface="Courier New"/>
                <a:cs typeface="Courier New"/>
              </a:rPr>
              <a:t>w</a:t>
            </a:r>
            <a:r>
              <a:rPr lang="en-US" sz="2400" baseline="-25000" dirty="0" err="1" smtClean="0">
                <a:latin typeface="Courier New"/>
                <a:cs typeface="Courier New"/>
              </a:rPr>
              <a:t>j</a:t>
            </a:r>
            <a:r>
              <a:rPr lang="en-US" sz="2400" dirty="0" smtClean="0">
                <a:latin typeface="Courier New"/>
                <a:cs typeface="Courier New"/>
              </a:rPr>
              <a:t> ~ P(-|</a:t>
            </a:r>
            <a:r>
              <a:rPr lang="en-US" sz="2400" dirty="0" err="1" smtClean="0">
                <a:latin typeface="Courier New"/>
                <a:cs typeface="Courier New"/>
              </a:rPr>
              <a:t>conceptSet</a:t>
            </a:r>
            <a:r>
              <a:rPr lang="en-US" sz="2400" dirty="0" smtClean="0">
                <a:latin typeface="Courier New"/>
                <a:cs typeface="Courier New"/>
              </a:rPr>
              <a:t>)</a:t>
            </a:r>
            <a:endParaRPr lang="en-US" sz="2400" dirty="0">
              <a:latin typeface="Courier New"/>
              <a:cs typeface="Courier New"/>
            </a:endParaRPr>
          </a:p>
        </p:txBody>
      </p:sp>
      <p:sp>
        <p:nvSpPr>
          <p:cNvPr id="18" name="Rectangle 17"/>
          <p:cNvSpPr/>
          <p:nvPr/>
        </p:nvSpPr>
        <p:spPr>
          <a:xfrm>
            <a:off x="2415024" y="4284576"/>
            <a:ext cx="1354407" cy="430887"/>
          </a:xfrm>
          <a:prstGeom prst="rect">
            <a:avLst/>
          </a:prstGeom>
        </p:spPr>
        <p:txBody>
          <a:bodyPr wrap="none">
            <a:spAutoFit/>
          </a:bodyPr>
          <a:lstStyle/>
          <a:p>
            <a:pPr>
              <a:lnSpc>
                <a:spcPct val="90000"/>
              </a:lnSpc>
            </a:pPr>
            <a:r>
              <a:rPr lang="en-US" sz="2400" dirty="0" err="1" smtClean="0">
                <a:latin typeface="Courier New"/>
                <a:cs typeface="Courier New"/>
              </a:rPr>
              <a:t>w</a:t>
            </a:r>
            <a:r>
              <a:rPr lang="en-US" sz="2400" baseline="-25000" dirty="0" err="1" smtClean="0">
                <a:latin typeface="Courier New"/>
                <a:cs typeface="Courier New"/>
              </a:rPr>
              <a:t>i</a:t>
            </a:r>
            <a:r>
              <a:rPr lang="en-US" sz="2400" dirty="0" smtClean="0">
                <a:latin typeface="Courier New"/>
                <a:cs typeface="Courier New"/>
              </a:rPr>
              <a:t> = </a:t>
            </a:r>
            <a:r>
              <a:rPr lang="en-US" sz="2400" dirty="0" err="1" smtClean="0">
                <a:latin typeface="Courier New"/>
                <a:cs typeface="Courier New"/>
              </a:rPr>
              <a:t>w</a:t>
            </a:r>
            <a:r>
              <a:rPr lang="en-US" sz="2400" baseline="-25000" dirty="0" err="1" smtClean="0">
                <a:latin typeface="Courier New"/>
                <a:cs typeface="Courier New"/>
              </a:rPr>
              <a:t>j</a:t>
            </a:r>
            <a:endParaRPr lang="en-US" sz="2400" baseline="-25000" dirty="0">
              <a:latin typeface="Courier New"/>
              <a:cs typeface="Courier New"/>
            </a:endParaRPr>
          </a:p>
        </p:txBody>
      </p:sp>
      <p:sp>
        <p:nvSpPr>
          <p:cNvPr id="23" name="Rectangle 22"/>
          <p:cNvSpPr/>
          <p:nvPr/>
        </p:nvSpPr>
        <p:spPr>
          <a:xfrm>
            <a:off x="110586" y="5466834"/>
            <a:ext cx="1292842" cy="461665"/>
          </a:xfrm>
          <a:prstGeom prst="rect">
            <a:avLst/>
          </a:prstGeom>
        </p:spPr>
        <p:txBody>
          <a:bodyPr wrap="none">
            <a:spAutoFit/>
          </a:bodyPr>
          <a:lstStyle/>
          <a:p>
            <a:r>
              <a:rPr lang="en-US" sz="2400" dirty="0" smtClean="0">
                <a:latin typeface="Courier New"/>
                <a:cs typeface="Courier New"/>
              </a:rPr>
              <a:t>Docs D</a:t>
            </a:r>
            <a:endParaRPr lang="en-US" sz="2400" dirty="0"/>
          </a:p>
        </p:txBody>
      </p:sp>
      <p:grpSp>
        <p:nvGrpSpPr>
          <p:cNvPr id="47" name="Group 46"/>
          <p:cNvGrpSpPr/>
          <p:nvPr/>
        </p:nvGrpSpPr>
        <p:grpSpPr>
          <a:xfrm>
            <a:off x="1409700" y="5346700"/>
            <a:ext cx="2070100" cy="774700"/>
            <a:chOff x="1549400" y="5346700"/>
            <a:chExt cx="2070100" cy="774700"/>
          </a:xfrm>
        </p:grpSpPr>
        <p:sp>
          <p:nvSpPr>
            <p:cNvPr id="29" name="Rectangle 28"/>
            <p:cNvSpPr/>
            <p:nvPr/>
          </p:nvSpPr>
          <p:spPr>
            <a:xfrm>
              <a:off x="2108200" y="5346700"/>
              <a:ext cx="1511300" cy="774700"/>
            </a:xfrm>
            <a:prstGeom prst="rect">
              <a:avLst/>
            </a:prstGeom>
            <a:solidFill>
              <a:schemeClr val="bg2">
                <a:lumMod val="90000"/>
              </a:schemeClr>
            </a:solidFill>
            <a:ln w="1905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45" name="Group 44"/>
            <p:cNvGrpSpPr/>
            <p:nvPr/>
          </p:nvGrpSpPr>
          <p:grpSpPr>
            <a:xfrm>
              <a:off x="1549400" y="5466834"/>
              <a:ext cx="2000328" cy="476766"/>
              <a:chOff x="1549400" y="5466834"/>
              <a:chExt cx="2000328" cy="476766"/>
            </a:xfrm>
          </p:grpSpPr>
          <p:sp>
            <p:nvSpPr>
              <p:cNvPr id="24" name="Rectangle 23"/>
              <p:cNvSpPr/>
              <p:nvPr/>
            </p:nvSpPr>
            <p:spPr>
              <a:xfrm>
                <a:off x="2256886" y="5466834"/>
                <a:ext cx="1292842" cy="461665"/>
              </a:xfrm>
              <a:prstGeom prst="rect">
                <a:avLst/>
              </a:prstGeom>
            </p:spPr>
            <p:txBody>
              <a:bodyPr wrap="none">
                <a:spAutoFit/>
              </a:bodyPr>
              <a:lstStyle/>
              <a:p>
                <a:r>
                  <a:rPr lang="en-US" sz="2400" dirty="0" smtClean="0">
                    <a:latin typeface="Courier New"/>
                    <a:cs typeface="Courier New"/>
                  </a:rPr>
                  <a:t>ACS(D)</a:t>
                </a:r>
                <a:endParaRPr lang="en-US" sz="2400" dirty="0"/>
              </a:p>
            </p:txBody>
          </p:sp>
          <p:sp>
            <p:nvSpPr>
              <p:cNvPr id="41" name="Right Arrow 40"/>
              <p:cNvSpPr/>
              <p:nvPr/>
            </p:nvSpPr>
            <p:spPr>
              <a:xfrm>
                <a:off x="1549400" y="5511800"/>
                <a:ext cx="482600" cy="431800"/>
              </a:xfrm>
              <a:prstGeom prst="rightArrow">
                <a:avLst/>
              </a:prstGeom>
              <a:solidFill>
                <a:srgbClr val="C3CFD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grpSp>
        <p:nvGrpSpPr>
          <p:cNvPr id="46" name="Group 45"/>
          <p:cNvGrpSpPr/>
          <p:nvPr/>
        </p:nvGrpSpPr>
        <p:grpSpPr>
          <a:xfrm>
            <a:off x="3606800" y="5352534"/>
            <a:ext cx="3102700" cy="830997"/>
            <a:chOff x="3746500" y="5352534"/>
            <a:chExt cx="3102700" cy="830997"/>
          </a:xfrm>
        </p:grpSpPr>
        <p:sp>
          <p:nvSpPr>
            <p:cNvPr id="25" name="Rectangle 24"/>
            <p:cNvSpPr/>
            <p:nvPr/>
          </p:nvSpPr>
          <p:spPr>
            <a:xfrm>
              <a:off x="4263486" y="5352534"/>
              <a:ext cx="2585714" cy="830997"/>
            </a:xfrm>
            <a:prstGeom prst="rect">
              <a:avLst/>
            </a:prstGeom>
          </p:spPr>
          <p:txBody>
            <a:bodyPr wrap="none">
              <a:spAutoFit/>
            </a:bodyPr>
            <a:lstStyle/>
            <a:p>
              <a:r>
                <a:rPr lang="en-US" sz="2400" dirty="0" smtClean="0">
                  <a:latin typeface="Courier New"/>
                  <a:cs typeface="Courier New"/>
                </a:rPr>
                <a:t>Code-switched </a:t>
              </a:r>
            </a:p>
            <a:p>
              <a:r>
                <a:rPr lang="en-US" sz="2400" dirty="0" smtClean="0">
                  <a:latin typeface="Courier New"/>
                  <a:cs typeface="Courier New"/>
                </a:rPr>
                <a:t>documents D’</a:t>
              </a:r>
              <a:endParaRPr lang="en-US" sz="2400" dirty="0"/>
            </a:p>
          </p:txBody>
        </p:sp>
        <p:sp>
          <p:nvSpPr>
            <p:cNvPr id="42" name="Right Arrow 41"/>
            <p:cNvSpPr/>
            <p:nvPr/>
          </p:nvSpPr>
          <p:spPr>
            <a:xfrm>
              <a:off x="3746500" y="5537200"/>
              <a:ext cx="482600" cy="431800"/>
            </a:xfrm>
            <a:prstGeom prst="rightArrow">
              <a:avLst/>
            </a:prstGeom>
            <a:solidFill>
              <a:srgbClr val="C3CFD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nvGrpSpPr>
          <p:cNvPr id="48" name="Group 47"/>
          <p:cNvGrpSpPr/>
          <p:nvPr/>
        </p:nvGrpSpPr>
        <p:grpSpPr>
          <a:xfrm>
            <a:off x="6680200" y="5346700"/>
            <a:ext cx="2217320" cy="774700"/>
            <a:chOff x="6819900" y="5346700"/>
            <a:chExt cx="2217320" cy="774700"/>
          </a:xfrm>
        </p:grpSpPr>
        <p:sp>
          <p:nvSpPr>
            <p:cNvPr id="32" name="Rectangle 31"/>
            <p:cNvSpPr/>
            <p:nvPr/>
          </p:nvSpPr>
          <p:spPr>
            <a:xfrm>
              <a:off x="7366000" y="5346700"/>
              <a:ext cx="1511300" cy="774700"/>
            </a:xfrm>
            <a:prstGeom prst="rect">
              <a:avLst/>
            </a:prstGeom>
            <a:solidFill>
              <a:schemeClr val="bg2">
                <a:lumMod val="90000"/>
              </a:schemeClr>
            </a:solidFill>
            <a:ln w="19050">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6" name="Rectangle 25"/>
            <p:cNvSpPr/>
            <p:nvPr/>
          </p:nvSpPr>
          <p:spPr>
            <a:xfrm>
              <a:off x="7374986" y="5454134"/>
              <a:ext cx="1662234" cy="461665"/>
            </a:xfrm>
            <a:prstGeom prst="rect">
              <a:avLst/>
            </a:prstGeom>
          </p:spPr>
          <p:txBody>
            <a:bodyPr wrap="none">
              <a:spAutoFit/>
            </a:bodyPr>
            <a:lstStyle/>
            <a:p>
              <a:r>
                <a:rPr lang="en-US" sz="2400" dirty="0" smtClean="0">
                  <a:latin typeface="Courier New"/>
                  <a:cs typeface="Courier New"/>
                </a:rPr>
                <a:t>CBOW(D’)</a:t>
              </a:r>
              <a:endParaRPr lang="en-US" sz="2400" dirty="0"/>
            </a:p>
          </p:txBody>
        </p:sp>
        <p:sp>
          <p:nvSpPr>
            <p:cNvPr id="43" name="Right Arrow 42"/>
            <p:cNvSpPr/>
            <p:nvPr/>
          </p:nvSpPr>
          <p:spPr>
            <a:xfrm>
              <a:off x="6819900" y="5524500"/>
              <a:ext cx="482600" cy="431800"/>
            </a:xfrm>
            <a:prstGeom prst="rightArrow">
              <a:avLst/>
            </a:prstGeom>
            <a:solidFill>
              <a:srgbClr val="C3CFD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nvGrpSpPr>
          <p:cNvPr id="49" name="Group 48"/>
          <p:cNvGrpSpPr/>
          <p:nvPr/>
        </p:nvGrpSpPr>
        <p:grpSpPr>
          <a:xfrm>
            <a:off x="8826500" y="5352534"/>
            <a:ext cx="3260725" cy="830997"/>
            <a:chOff x="8966200" y="5352534"/>
            <a:chExt cx="3260725" cy="830997"/>
          </a:xfrm>
        </p:grpSpPr>
        <p:sp>
          <p:nvSpPr>
            <p:cNvPr id="27" name="Rectangle 26"/>
            <p:cNvSpPr/>
            <p:nvPr/>
          </p:nvSpPr>
          <p:spPr>
            <a:xfrm>
              <a:off x="9456515" y="5352534"/>
              <a:ext cx="2770410" cy="830997"/>
            </a:xfrm>
            <a:prstGeom prst="rect">
              <a:avLst/>
            </a:prstGeom>
          </p:spPr>
          <p:txBody>
            <a:bodyPr wrap="none">
              <a:spAutoFit/>
            </a:bodyPr>
            <a:lstStyle/>
            <a:p>
              <a:r>
                <a:rPr lang="en-US" sz="2400" dirty="0" smtClean="0">
                  <a:latin typeface="Courier New"/>
                  <a:cs typeface="Courier New"/>
                </a:rPr>
                <a:t>Multilingual</a:t>
              </a:r>
            </a:p>
            <a:p>
              <a:r>
                <a:rPr lang="en-US" sz="2400" dirty="0">
                  <a:latin typeface="Courier New"/>
                  <a:cs typeface="Courier New"/>
                </a:rPr>
                <a:t>w</a:t>
              </a:r>
              <a:r>
                <a:rPr lang="en-US" sz="2400" dirty="0" smtClean="0">
                  <a:latin typeface="Courier New"/>
                  <a:cs typeface="Courier New"/>
                </a:rPr>
                <a:t>ord embedding</a:t>
              </a:r>
              <a:endParaRPr lang="en-US" sz="2400" dirty="0"/>
            </a:p>
          </p:txBody>
        </p:sp>
        <p:sp>
          <p:nvSpPr>
            <p:cNvPr id="44" name="Right Arrow 43"/>
            <p:cNvSpPr/>
            <p:nvPr/>
          </p:nvSpPr>
          <p:spPr>
            <a:xfrm>
              <a:off x="8966200" y="5549900"/>
              <a:ext cx="482600" cy="431800"/>
            </a:xfrm>
            <a:prstGeom prst="rightArrow">
              <a:avLst/>
            </a:prstGeom>
            <a:solidFill>
              <a:srgbClr val="C3CFD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nvGrpSpPr>
          <p:cNvPr id="13" name="Group 12"/>
          <p:cNvGrpSpPr/>
          <p:nvPr/>
        </p:nvGrpSpPr>
        <p:grpSpPr>
          <a:xfrm>
            <a:off x="7436044" y="1586654"/>
            <a:ext cx="1271949" cy="1187942"/>
            <a:chOff x="7436044" y="1586654"/>
            <a:chExt cx="1271949" cy="1187942"/>
          </a:xfrm>
        </p:grpSpPr>
        <p:sp>
          <p:nvSpPr>
            <p:cNvPr id="30" name="Folded Corner 29"/>
            <p:cNvSpPr/>
            <p:nvPr/>
          </p:nvSpPr>
          <p:spPr>
            <a:xfrm>
              <a:off x="7994762" y="1863342"/>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EN</a:t>
              </a:r>
              <a:endParaRPr lang="en-US" dirty="0"/>
            </a:p>
          </p:txBody>
        </p:sp>
        <p:sp>
          <p:nvSpPr>
            <p:cNvPr id="5" name="Rectangle 4"/>
            <p:cNvSpPr/>
            <p:nvPr/>
          </p:nvSpPr>
          <p:spPr>
            <a:xfrm>
              <a:off x="7436044" y="2152134"/>
              <a:ext cx="600232" cy="369332"/>
            </a:xfrm>
            <a:prstGeom prst="rect">
              <a:avLst/>
            </a:prstGeom>
          </p:spPr>
          <p:txBody>
            <a:bodyPr wrap="none">
              <a:spAutoFit/>
            </a:bodyPr>
            <a:lstStyle/>
            <a:p>
              <a:r>
                <a:rPr lang="en-US" b="1" dirty="0">
                  <a:latin typeface="Courier New"/>
                  <a:cs typeface="Courier New"/>
                </a:rPr>
                <a:t>d</a:t>
              </a:r>
              <a:r>
                <a:rPr lang="en-US" b="1" dirty="0" smtClean="0">
                  <a:latin typeface="Courier New"/>
                  <a:cs typeface="Courier New"/>
                </a:rPr>
                <a:t> =</a:t>
              </a:r>
              <a:endParaRPr lang="en-US" dirty="0"/>
            </a:p>
          </p:txBody>
        </p:sp>
        <p:sp>
          <p:nvSpPr>
            <p:cNvPr id="33" name="TextBox 32"/>
            <p:cNvSpPr txBox="1"/>
            <p:nvPr/>
          </p:nvSpPr>
          <p:spPr>
            <a:xfrm>
              <a:off x="7947794" y="1586654"/>
              <a:ext cx="760199" cy="331805"/>
            </a:xfrm>
            <a:prstGeom prst="rect">
              <a:avLst/>
            </a:prstGeom>
            <a:noFill/>
          </p:spPr>
          <p:txBody>
            <a:bodyPr wrap="none" lIns="0" tIns="0" rIns="0" bIns="0" rtlCol="0">
              <a:noAutofit/>
            </a:bodyPr>
            <a:lstStyle/>
            <a:p>
              <a:pPr>
                <a:lnSpc>
                  <a:spcPct val="90000"/>
                </a:lnSpc>
              </a:pPr>
              <a:r>
                <a:rPr lang="en-US" dirty="0" smtClean="0"/>
                <a:t>English</a:t>
              </a:r>
            </a:p>
          </p:txBody>
        </p:sp>
      </p:grpSp>
      <p:sp>
        <p:nvSpPr>
          <p:cNvPr id="7" name="TextBox 6"/>
          <p:cNvSpPr txBox="1"/>
          <p:nvPr/>
        </p:nvSpPr>
        <p:spPr>
          <a:xfrm>
            <a:off x="10236200" y="3784600"/>
            <a:ext cx="914400" cy="914400"/>
          </a:xfrm>
          <a:prstGeom prst="rect">
            <a:avLst/>
          </a:prstGeom>
          <a:noFill/>
        </p:spPr>
        <p:txBody>
          <a:bodyPr wrap="none" lIns="0" tIns="0" rIns="0" bIns="0" rtlCol="0">
            <a:noAutofit/>
          </a:bodyPr>
          <a:lstStyle/>
          <a:p>
            <a:pPr>
              <a:lnSpc>
                <a:spcPct val="90000"/>
              </a:lnSpc>
            </a:pPr>
            <a:endParaRPr lang="en-US" dirty="0" smtClean="0"/>
          </a:p>
        </p:txBody>
      </p:sp>
      <p:grpSp>
        <p:nvGrpSpPr>
          <p:cNvPr id="15" name="Group 14"/>
          <p:cNvGrpSpPr/>
          <p:nvPr/>
        </p:nvGrpSpPr>
        <p:grpSpPr>
          <a:xfrm>
            <a:off x="7486844" y="3053834"/>
            <a:ext cx="1108232" cy="382032"/>
            <a:chOff x="7486844" y="3053834"/>
            <a:chExt cx="1108232" cy="382032"/>
          </a:xfrm>
        </p:grpSpPr>
        <p:sp>
          <p:nvSpPr>
            <p:cNvPr id="6" name="Rectangle 5"/>
            <p:cNvSpPr/>
            <p:nvPr/>
          </p:nvSpPr>
          <p:spPr>
            <a:xfrm>
              <a:off x="7486844" y="3053834"/>
              <a:ext cx="554058" cy="369332"/>
            </a:xfrm>
            <a:prstGeom prst="rect">
              <a:avLst/>
            </a:prstGeom>
          </p:spPr>
          <p:txBody>
            <a:bodyPr wrap="none">
              <a:spAutoFit/>
            </a:bodyPr>
            <a:lstStyle/>
            <a:p>
              <a:r>
                <a:rPr lang="en-US" b="1" dirty="0" err="1">
                  <a:latin typeface="Courier New"/>
                  <a:cs typeface="Courier New"/>
                </a:rPr>
                <a:t>w</a:t>
              </a:r>
              <a:r>
                <a:rPr lang="en-US" b="1" baseline="-25000" dirty="0" err="1" smtClean="0">
                  <a:latin typeface="Courier New"/>
                  <a:cs typeface="Courier New"/>
                </a:rPr>
                <a:t>i</a:t>
              </a:r>
              <a:r>
                <a:rPr lang="en-US" b="1" dirty="0" smtClean="0">
                  <a:latin typeface="Courier New"/>
                  <a:cs typeface="Courier New"/>
                </a:rPr>
                <a:t>=</a:t>
              </a:r>
              <a:endParaRPr lang="en-US" dirty="0"/>
            </a:p>
          </p:txBody>
        </p:sp>
        <p:sp>
          <p:nvSpPr>
            <p:cNvPr id="9" name="Rectangle 8"/>
            <p:cNvSpPr/>
            <p:nvPr/>
          </p:nvSpPr>
          <p:spPr>
            <a:xfrm>
              <a:off x="7994844" y="3066534"/>
              <a:ext cx="600232" cy="369332"/>
            </a:xfrm>
            <a:prstGeom prst="rect">
              <a:avLst/>
            </a:prstGeom>
            <a:solidFill>
              <a:schemeClr val="accent3">
                <a:lumMod val="20000"/>
                <a:lumOff val="80000"/>
              </a:schemeClr>
            </a:solidFill>
          </p:spPr>
          <p:txBody>
            <a:bodyPr wrap="none">
              <a:spAutoFit/>
            </a:bodyPr>
            <a:lstStyle/>
            <a:p>
              <a:r>
                <a:rPr lang="en-US" dirty="0" smtClean="0">
                  <a:latin typeface="Courier New"/>
                  <a:cs typeface="Courier New"/>
                </a:rPr>
                <a:t>red</a:t>
              </a:r>
              <a:endParaRPr lang="en-US" dirty="0"/>
            </a:p>
          </p:txBody>
        </p:sp>
      </p:grpSp>
      <p:sp>
        <p:nvSpPr>
          <p:cNvPr id="11" name="Rectangle 10"/>
          <p:cNvSpPr/>
          <p:nvPr/>
        </p:nvSpPr>
        <p:spPr>
          <a:xfrm>
            <a:off x="7506569" y="3663434"/>
            <a:ext cx="4478848" cy="369332"/>
          </a:xfrm>
          <a:prstGeom prst="rect">
            <a:avLst/>
          </a:prstGeom>
        </p:spPr>
        <p:txBody>
          <a:bodyPr wrap="none">
            <a:spAutoFit/>
          </a:bodyPr>
          <a:lstStyle/>
          <a:p>
            <a:r>
              <a:rPr lang="en-US" dirty="0" err="1" smtClean="0">
                <a:latin typeface="Courier New"/>
                <a:cs typeface="Courier New"/>
              </a:rPr>
              <a:t>conceptSet</a:t>
            </a:r>
            <a:r>
              <a:rPr lang="en-US" dirty="0" smtClean="0">
                <a:latin typeface="Courier New"/>
                <a:cs typeface="Courier New"/>
              </a:rPr>
              <a:t> = {rouge, red, </a:t>
            </a:r>
            <a:r>
              <a:rPr lang="en-US" dirty="0" err="1" smtClean="0">
                <a:latin typeface="Courier New"/>
                <a:cs typeface="Courier New"/>
              </a:rPr>
              <a:t>rojo</a:t>
            </a:r>
            <a:r>
              <a:rPr lang="en-US" dirty="0" smtClean="0">
                <a:latin typeface="Courier New"/>
                <a:cs typeface="Courier New"/>
              </a:rPr>
              <a:t>}</a:t>
            </a:r>
            <a:endParaRPr lang="en-US" dirty="0"/>
          </a:p>
        </p:txBody>
      </p:sp>
      <p:grpSp>
        <p:nvGrpSpPr>
          <p:cNvPr id="19" name="Group 18"/>
          <p:cNvGrpSpPr/>
          <p:nvPr/>
        </p:nvGrpSpPr>
        <p:grpSpPr>
          <a:xfrm>
            <a:off x="7537644" y="4298434"/>
            <a:ext cx="1385276" cy="382032"/>
            <a:chOff x="7537644" y="4298434"/>
            <a:chExt cx="1385276" cy="382032"/>
          </a:xfrm>
        </p:grpSpPr>
        <p:sp>
          <p:nvSpPr>
            <p:cNvPr id="39" name="Rectangle 38"/>
            <p:cNvSpPr/>
            <p:nvPr/>
          </p:nvSpPr>
          <p:spPr>
            <a:xfrm>
              <a:off x="7537644" y="4298434"/>
              <a:ext cx="554058" cy="369332"/>
            </a:xfrm>
            <a:prstGeom prst="rect">
              <a:avLst/>
            </a:prstGeom>
          </p:spPr>
          <p:txBody>
            <a:bodyPr wrap="none">
              <a:spAutoFit/>
            </a:bodyPr>
            <a:lstStyle/>
            <a:p>
              <a:r>
                <a:rPr lang="en-US" b="1" dirty="0" err="1" smtClean="0">
                  <a:latin typeface="Courier New"/>
                  <a:cs typeface="Courier New"/>
                </a:rPr>
                <a:t>w</a:t>
              </a:r>
              <a:r>
                <a:rPr lang="en-US" b="1" baseline="-25000" dirty="0" err="1" smtClean="0">
                  <a:latin typeface="Courier New"/>
                  <a:cs typeface="Courier New"/>
                </a:rPr>
                <a:t>j</a:t>
              </a:r>
              <a:r>
                <a:rPr lang="en-US" b="1" dirty="0" smtClean="0">
                  <a:latin typeface="Courier New"/>
                  <a:cs typeface="Courier New"/>
                </a:rPr>
                <a:t>=</a:t>
              </a:r>
              <a:endParaRPr lang="en-US" dirty="0"/>
            </a:p>
          </p:txBody>
        </p:sp>
        <p:sp>
          <p:nvSpPr>
            <p:cNvPr id="40" name="Rectangle 39"/>
            <p:cNvSpPr/>
            <p:nvPr/>
          </p:nvSpPr>
          <p:spPr>
            <a:xfrm>
              <a:off x="8045644" y="4311134"/>
              <a:ext cx="877276" cy="369332"/>
            </a:xfrm>
            <a:prstGeom prst="rect">
              <a:avLst/>
            </a:prstGeom>
            <a:solidFill>
              <a:schemeClr val="accent3">
                <a:lumMod val="20000"/>
                <a:lumOff val="80000"/>
              </a:schemeClr>
            </a:solidFill>
          </p:spPr>
          <p:txBody>
            <a:bodyPr wrap="none">
              <a:spAutoFit/>
            </a:bodyPr>
            <a:lstStyle/>
            <a:p>
              <a:r>
                <a:rPr lang="en-US" dirty="0" smtClean="0">
                  <a:latin typeface="Courier New"/>
                  <a:cs typeface="Courier New"/>
                </a:rPr>
                <a:t>rouge</a:t>
              </a:r>
              <a:endParaRPr lang="en-US" dirty="0"/>
            </a:p>
          </p:txBody>
        </p:sp>
      </p:grpSp>
    </p:spTree>
    <p:extLst>
      <p:ext uri="{BB962C8B-B14F-4D97-AF65-F5344CB8AC3E}">
        <p14:creationId xmlns:p14="http://schemas.microsoft.com/office/powerpoint/2010/main" val="99691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7" grpId="0"/>
      <p:bldP spid="18" grpId="0"/>
      <p:bldP spid="23"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Multilingual word </a:t>
            </a:r>
            <a:r>
              <a:rPr lang="en-US" dirty="0" err="1" smtClean="0"/>
              <a:t>embeddings</a:t>
            </a:r>
            <a:r>
              <a:rPr lang="en-US" dirty="0" smtClean="0"/>
              <a:t> with translation dictionaries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14</a:t>
            </a:fld>
            <a:endParaRPr lang="en-US" dirty="0"/>
          </a:p>
        </p:txBody>
      </p:sp>
      <p:grpSp>
        <p:nvGrpSpPr>
          <p:cNvPr id="5" name="Group 4"/>
          <p:cNvGrpSpPr/>
          <p:nvPr/>
        </p:nvGrpSpPr>
        <p:grpSpPr>
          <a:xfrm>
            <a:off x="1865580" y="1675554"/>
            <a:ext cx="1945194" cy="1582913"/>
            <a:chOff x="1865580" y="1675554"/>
            <a:chExt cx="1945194" cy="1582913"/>
          </a:xfrm>
        </p:grpSpPr>
        <p:sp>
          <p:nvSpPr>
            <p:cNvPr id="12" name="Folded Corner 11"/>
            <p:cNvSpPr/>
            <p:nvPr/>
          </p:nvSpPr>
          <p:spPr>
            <a:xfrm>
              <a:off x="1998035" y="20424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5" name="Folded Corner 14"/>
            <p:cNvSpPr/>
            <p:nvPr/>
          </p:nvSpPr>
          <p:spPr>
            <a:xfrm>
              <a:off x="2150435" y="21948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Folded Corner 15"/>
            <p:cNvSpPr/>
            <p:nvPr/>
          </p:nvSpPr>
          <p:spPr>
            <a:xfrm>
              <a:off x="2302835" y="23472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EN</a:t>
              </a:r>
              <a:endParaRPr lang="en-US" dirty="0"/>
            </a:p>
          </p:txBody>
        </p:sp>
        <p:sp>
          <p:nvSpPr>
            <p:cNvPr id="17" name="Folded Corner 16"/>
            <p:cNvSpPr/>
            <p:nvPr/>
          </p:nvSpPr>
          <p:spPr>
            <a:xfrm>
              <a:off x="3016362" y="2104642"/>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 name="Folded Corner 17"/>
            <p:cNvSpPr/>
            <p:nvPr/>
          </p:nvSpPr>
          <p:spPr>
            <a:xfrm>
              <a:off x="3168762" y="2257042"/>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FR</a:t>
              </a:r>
              <a:endParaRPr lang="en-US" dirty="0"/>
            </a:p>
          </p:txBody>
        </p:sp>
        <p:sp>
          <p:nvSpPr>
            <p:cNvPr id="21" name="TextBox 20"/>
            <p:cNvSpPr txBox="1"/>
            <p:nvPr/>
          </p:nvSpPr>
          <p:spPr>
            <a:xfrm>
              <a:off x="1865580" y="1680113"/>
              <a:ext cx="760199" cy="331805"/>
            </a:xfrm>
            <a:prstGeom prst="rect">
              <a:avLst/>
            </a:prstGeom>
            <a:noFill/>
          </p:spPr>
          <p:txBody>
            <a:bodyPr wrap="none" lIns="0" tIns="0" rIns="0" bIns="0" rtlCol="0">
              <a:noAutofit/>
            </a:bodyPr>
            <a:lstStyle/>
            <a:p>
              <a:pPr>
                <a:lnSpc>
                  <a:spcPct val="90000"/>
                </a:lnSpc>
              </a:pPr>
              <a:r>
                <a:rPr lang="en-US" dirty="0"/>
                <a:t>E</a:t>
              </a:r>
              <a:r>
                <a:rPr lang="en-US" dirty="0" smtClean="0"/>
                <a:t>nglish</a:t>
              </a:r>
            </a:p>
          </p:txBody>
        </p:sp>
        <p:sp>
          <p:nvSpPr>
            <p:cNvPr id="22" name="TextBox 21"/>
            <p:cNvSpPr txBox="1"/>
            <p:nvPr/>
          </p:nvSpPr>
          <p:spPr>
            <a:xfrm>
              <a:off x="2931294" y="1675554"/>
              <a:ext cx="760199" cy="331805"/>
            </a:xfrm>
            <a:prstGeom prst="rect">
              <a:avLst/>
            </a:prstGeom>
            <a:noFill/>
          </p:spPr>
          <p:txBody>
            <a:bodyPr wrap="none" lIns="0" tIns="0" rIns="0" bIns="0" rtlCol="0">
              <a:noAutofit/>
            </a:bodyPr>
            <a:lstStyle/>
            <a:p>
              <a:pPr>
                <a:lnSpc>
                  <a:spcPct val="90000"/>
                </a:lnSpc>
              </a:pPr>
              <a:r>
                <a:rPr lang="en-US" dirty="0" smtClean="0"/>
                <a:t>French</a:t>
              </a:r>
            </a:p>
          </p:txBody>
        </p:sp>
      </p:grpSp>
      <p:sp>
        <p:nvSpPr>
          <p:cNvPr id="7" name="TextBox 6"/>
          <p:cNvSpPr txBox="1"/>
          <p:nvPr/>
        </p:nvSpPr>
        <p:spPr>
          <a:xfrm>
            <a:off x="2473959" y="3236697"/>
            <a:ext cx="1888380" cy="685174"/>
          </a:xfrm>
          <a:prstGeom prst="rect">
            <a:avLst/>
          </a:prstGeom>
          <a:noFill/>
        </p:spPr>
        <p:txBody>
          <a:bodyPr wrap="none" lIns="0" tIns="0" rIns="0" bIns="0" rtlCol="0">
            <a:noAutofit/>
          </a:bodyPr>
          <a:lstStyle/>
          <a:p>
            <a:pPr>
              <a:lnSpc>
                <a:spcPct val="90000"/>
              </a:lnSpc>
            </a:pPr>
            <a:r>
              <a:rPr lang="en-US" sz="2400" b="1" dirty="0" smtClean="0"/>
              <a:t>Large multilingual</a:t>
            </a:r>
          </a:p>
          <a:p>
            <a:pPr>
              <a:lnSpc>
                <a:spcPct val="90000"/>
              </a:lnSpc>
            </a:pPr>
            <a:r>
              <a:rPr lang="en-US" sz="2400" b="1" dirty="0" smtClean="0"/>
              <a:t>text corpus</a:t>
            </a:r>
          </a:p>
        </p:txBody>
      </p:sp>
      <p:grpSp>
        <p:nvGrpSpPr>
          <p:cNvPr id="54" name="Group 53"/>
          <p:cNvGrpSpPr/>
          <p:nvPr/>
        </p:nvGrpSpPr>
        <p:grpSpPr>
          <a:xfrm>
            <a:off x="8394700" y="2159000"/>
            <a:ext cx="2032000" cy="1574800"/>
            <a:chOff x="6197600" y="2514600"/>
            <a:chExt cx="2032000" cy="1574800"/>
          </a:xfrm>
        </p:grpSpPr>
        <p:grpSp>
          <p:nvGrpSpPr>
            <p:cNvPr id="55" name="Group 54"/>
            <p:cNvGrpSpPr/>
            <p:nvPr/>
          </p:nvGrpSpPr>
          <p:grpSpPr>
            <a:xfrm>
              <a:off x="7239000" y="3403600"/>
              <a:ext cx="990600" cy="685800"/>
              <a:chOff x="7239000" y="3403600"/>
              <a:chExt cx="990600" cy="685800"/>
            </a:xfrm>
          </p:grpSpPr>
          <p:sp>
            <p:nvSpPr>
              <p:cNvPr id="60" name="Oval 59"/>
              <p:cNvSpPr/>
              <p:nvPr/>
            </p:nvSpPr>
            <p:spPr>
              <a:xfrm>
                <a:off x="72390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1" name="TextBox 60"/>
              <p:cNvSpPr txBox="1"/>
              <p:nvPr/>
            </p:nvSpPr>
            <p:spPr>
              <a:xfrm>
                <a:off x="7353300" y="3492500"/>
                <a:ext cx="876300" cy="596900"/>
              </a:xfrm>
              <a:prstGeom prst="rect">
                <a:avLst/>
              </a:prstGeom>
              <a:noFill/>
            </p:spPr>
            <p:txBody>
              <a:bodyPr wrap="square" lIns="0" tIns="0" rIns="0" bIns="0" rtlCol="0">
                <a:noAutofit/>
              </a:bodyPr>
              <a:lstStyle/>
              <a:p>
                <a:pPr>
                  <a:lnSpc>
                    <a:spcPct val="90000"/>
                  </a:lnSpc>
                </a:pPr>
                <a:r>
                  <a:rPr lang="en-US" dirty="0" smtClean="0"/>
                  <a:t>French</a:t>
                </a:r>
              </a:p>
              <a:p>
                <a:pPr>
                  <a:lnSpc>
                    <a:spcPct val="90000"/>
                  </a:lnSpc>
                </a:pPr>
                <a:r>
                  <a:rPr lang="en-US" dirty="0" smtClean="0"/>
                  <a:t>Context</a:t>
                </a:r>
              </a:p>
            </p:txBody>
          </p:sp>
        </p:grpSp>
        <p:grpSp>
          <p:nvGrpSpPr>
            <p:cNvPr id="56" name="Group 55"/>
            <p:cNvGrpSpPr/>
            <p:nvPr/>
          </p:nvGrpSpPr>
          <p:grpSpPr>
            <a:xfrm>
              <a:off x="6197600" y="2514600"/>
              <a:ext cx="914400" cy="495300"/>
              <a:chOff x="6197600" y="2514600"/>
              <a:chExt cx="914400" cy="495300"/>
            </a:xfrm>
          </p:grpSpPr>
          <p:sp>
            <p:nvSpPr>
              <p:cNvPr id="58" name="Oval 57"/>
              <p:cNvSpPr/>
              <p:nvPr/>
            </p:nvSpPr>
            <p:spPr>
              <a:xfrm>
                <a:off x="6197600" y="25146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9" name="TextBox 58"/>
              <p:cNvSpPr txBox="1"/>
              <p:nvPr/>
            </p:nvSpPr>
            <p:spPr>
              <a:xfrm>
                <a:off x="6299200" y="2616200"/>
                <a:ext cx="812800" cy="342900"/>
              </a:xfrm>
              <a:prstGeom prst="rect">
                <a:avLst/>
              </a:prstGeom>
              <a:noFill/>
            </p:spPr>
            <p:txBody>
              <a:bodyPr wrap="square" lIns="0" tIns="0" rIns="0" bIns="0" rtlCol="0">
                <a:noAutofit/>
              </a:bodyPr>
              <a:lstStyle/>
              <a:p>
                <a:pPr>
                  <a:lnSpc>
                    <a:spcPct val="90000"/>
                  </a:lnSpc>
                </a:pPr>
                <a:r>
                  <a:rPr lang="en-US" dirty="0" smtClean="0"/>
                  <a:t>rouge</a:t>
                </a:r>
              </a:p>
            </p:txBody>
          </p:sp>
        </p:grpSp>
        <p:cxnSp>
          <p:nvCxnSpPr>
            <p:cNvPr id="57" name="Straight Arrow Connector 56"/>
            <p:cNvCxnSpPr>
              <a:stCxn id="58" idx="5"/>
              <a:endCxn id="60" idx="1"/>
            </p:cNvCxnSpPr>
            <p:nvPr/>
          </p:nvCxnSpPr>
          <p:spPr>
            <a:xfrm>
              <a:off x="6837168" y="29373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5295900" y="3048000"/>
            <a:ext cx="2070100" cy="1485900"/>
            <a:chOff x="3098800" y="3403600"/>
            <a:chExt cx="2070100" cy="1485900"/>
          </a:xfrm>
        </p:grpSpPr>
        <p:grpSp>
          <p:nvGrpSpPr>
            <p:cNvPr id="63" name="Group 62"/>
            <p:cNvGrpSpPr/>
            <p:nvPr/>
          </p:nvGrpSpPr>
          <p:grpSpPr>
            <a:xfrm>
              <a:off x="3098800" y="3403600"/>
              <a:ext cx="977900" cy="673100"/>
              <a:chOff x="3098800" y="3403600"/>
              <a:chExt cx="977900" cy="673100"/>
            </a:xfrm>
          </p:grpSpPr>
          <p:sp>
            <p:nvSpPr>
              <p:cNvPr id="68" name="Oval 67"/>
              <p:cNvSpPr/>
              <p:nvPr/>
            </p:nvSpPr>
            <p:spPr>
              <a:xfrm>
                <a:off x="30988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9" name="TextBox 68"/>
              <p:cNvSpPr txBox="1"/>
              <p:nvPr/>
            </p:nvSpPr>
            <p:spPr>
              <a:xfrm>
                <a:off x="3200400" y="3479800"/>
                <a:ext cx="876300" cy="596900"/>
              </a:xfrm>
              <a:prstGeom prst="rect">
                <a:avLst/>
              </a:prstGeom>
              <a:noFill/>
            </p:spPr>
            <p:txBody>
              <a:bodyPr wrap="square" lIns="0" tIns="0" rIns="0" bIns="0" rtlCol="0">
                <a:noAutofit/>
              </a:bodyPr>
              <a:lstStyle/>
              <a:p>
                <a:pPr>
                  <a:lnSpc>
                    <a:spcPct val="90000"/>
                  </a:lnSpc>
                </a:pPr>
                <a:r>
                  <a:rPr lang="en-US" dirty="0" smtClean="0"/>
                  <a:t>English</a:t>
                </a:r>
              </a:p>
              <a:p>
                <a:pPr>
                  <a:lnSpc>
                    <a:spcPct val="90000"/>
                  </a:lnSpc>
                </a:pPr>
                <a:r>
                  <a:rPr lang="en-US" dirty="0" smtClean="0"/>
                  <a:t>Context</a:t>
                </a:r>
              </a:p>
            </p:txBody>
          </p:sp>
        </p:grpSp>
        <p:grpSp>
          <p:nvGrpSpPr>
            <p:cNvPr id="64" name="Group 63"/>
            <p:cNvGrpSpPr/>
            <p:nvPr/>
          </p:nvGrpSpPr>
          <p:grpSpPr>
            <a:xfrm>
              <a:off x="4419600" y="4394200"/>
              <a:ext cx="749300" cy="495300"/>
              <a:chOff x="4419600" y="4394200"/>
              <a:chExt cx="749300" cy="495300"/>
            </a:xfrm>
          </p:grpSpPr>
          <p:sp>
            <p:nvSpPr>
              <p:cNvPr id="66" name="Oval 65"/>
              <p:cNvSpPr/>
              <p:nvPr/>
            </p:nvSpPr>
            <p:spPr>
              <a:xfrm>
                <a:off x="4419600" y="43942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7" name="TextBox 66"/>
              <p:cNvSpPr txBox="1"/>
              <p:nvPr/>
            </p:nvSpPr>
            <p:spPr>
              <a:xfrm>
                <a:off x="4660900" y="4521200"/>
                <a:ext cx="508000" cy="292100"/>
              </a:xfrm>
              <a:prstGeom prst="rect">
                <a:avLst/>
              </a:prstGeom>
              <a:noFill/>
            </p:spPr>
            <p:txBody>
              <a:bodyPr wrap="square" lIns="0" tIns="0" rIns="0" bIns="0" rtlCol="0">
                <a:noAutofit/>
              </a:bodyPr>
              <a:lstStyle/>
              <a:p>
                <a:pPr>
                  <a:lnSpc>
                    <a:spcPct val="90000"/>
                  </a:lnSpc>
                </a:pPr>
                <a:r>
                  <a:rPr lang="en-US" dirty="0" smtClean="0"/>
                  <a:t>red</a:t>
                </a:r>
              </a:p>
            </p:txBody>
          </p:sp>
        </p:grpSp>
        <p:cxnSp>
          <p:nvCxnSpPr>
            <p:cNvPr id="65" name="Straight Arrow Connector 64"/>
            <p:cNvCxnSpPr/>
            <p:nvPr/>
          </p:nvCxnSpPr>
          <p:spPr>
            <a:xfrm>
              <a:off x="3966968" y="39279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70" name="Straight Arrow Connector 69"/>
          <p:cNvCxnSpPr/>
          <p:nvPr/>
        </p:nvCxnSpPr>
        <p:spPr>
          <a:xfrm flipH="1">
            <a:off x="7319768" y="2607165"/>
            <a:ext cx="1248164" cy="1529370"/>
          </a:xfrm>
          <a:prstGeom prst="straightConnector1">
            <a:avLst/>
          </a:prstGeom>
          <a:ln w="38100" cmpd="sng">
            <a:solidFill>
              <a:srgbClr val="3366FF"/>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6087229" y="2406650"/>
            <a:ext cx="3564771" cy="1982663"/>
            <a:chOff x="3890129" y="2749550"/>
            <a:chExt cx="3564771" cy="1982663"/>
          </a:xfrm>
        </p:grpSpPr>
        <p:cxnSp>
          <p:nvCxnSpPr>
            <p:cNvPr id="72" name="Straight Arrow Connector 71"/>
            <p:cNvCxnSpPr/>
            <p:nvPr/>
          </p:nvCxnSpPr>
          <p:spPr>
            <a:xfrm flipH="1">
              <a:off x="3890129" y="2749550"/>
              <a:ext cx="2307471" cy="738063"/>
            </a:xfrm>
            <a:prstGeom prst="straightConnector1">
              <a:avLst/>
            </a:prstGeom>
            <a:ln w="38100" cmpd="sng">
              <a:solidFill>
                <a:schemeClr val="accent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5147429" y="3994150"/>
              <a:ext cx="2307471" cy="738063"/>
            </a:xfrm>
            <a:prstGeom prst="straightConnector1">
              <a:avLst/>
            </a:prstGeom>
            <a:ln w="38100" cmpd="sng">
              <a:solidFill>
                <a:schemeClr val="accent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5981700" y="4978400"/>
            <a:ext cx="4076700" cy="355600"/>
            <a:chOff x="5981700" y="4978400"/>
            <a:chExt cx="4076700" cy="355600"/>
          </a:xfrm>
        </p:grpSpPr>
        <p:sp>
          <p:nvSpPr>
            <p:cNvPr id="75" name="TextBox 74"/>
            <p:cNvSpPr txBox="1"/>
            <p:nvPr/>
          </p:nvSpPr>
          <p:spPr>
            <a:xfrm>
              <a:off x="6654800" y="4978400"/>
              <a:ext cx="3403600" cy="355600"/>
            </a:xfrm>
            <a:prstGeom prst="rect">
              <a:avLst/>
            </a:prstGeom>
            <a:noFill/>
          </p:spPr>
          <p:txBody>
            <a:bodyPr wrap="none" lIns="0" tIns="0" rIns="0" bIns="0" rtlCol="0">
              <a:noAutofit/>
            </a:bodyPr>
            <a:lstStyle/>
            <a:p>
              <a:pPr>
                <a:lnSpc>
                  <a:spcPct val="90000"/>
                </a:lnSpc>
              </a:pPr>
              <a:r>
                <a:rPr lang="en-US" sz="2400" dirty="0" smtClean="0"/>
                <a:t>Artificial code switching</a:t>
              </a:r>
            </a:p>
          </p:txBody>
        </p:sp>
        <p:cxnSp>
          <p:nvCxnSpPr>
            <p:cNvPr id="24" name="Straight Connector 23"/>
            <p:cNvCxnSpPr/>
            <p:nvPr/>
          </p:nvCxnSpPr>
          <p:spPr>
            <a:xfrm>
              <a:off x="5981700" y="5181600"/>
              <a:ext cx="609600" cy="0"/>
            </a:xfrm>
            <a:prstGeom prst="line">
              <a:avLst/>
            </a:prstGeom>
            <a:ln w="38100" cmpd="sng">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6007100" y="4584700"/>
            <a:ext cx="4902200" cy="355600"/>
            <a:chOff x="6007100" y="4584700"/>
            <a:chExt cx="4902200" cy="355600"/>
          </a:xfrm>
        </p:grpSpPr>
        <p:sp>
          <p:nvSpPr>
            <p:cNvPr id="74" name="TextBox 73"/>
            <p:cNvSpPr txBox="1"/>
            <p:nvPr/>
          </p:nvSpPr>
          <p:spPr>
            <a:xfrm>
              <a:off x="6654800" y="4584700"/>
              <a:ext cx="4254500" cy="355600"/>
            </a:xfrm>
            <a:prstGeom prst="rect">
              <a:avLst/>
            </a:prstGeom>
            <a:noFill/>
          </p:spPr>
          <p:txBody>
            <a:bodyPr wrap="none" lIns="0" tIns="0" rIns="0" bIns="0" rtlCol="0">
              <a:noAutofit/>
            </a:bodyPr>
            <a:lstStyle/>
            <a:p>
              <a:pPr>
                <a:lnSpc>
                  <a:spcPct val="90000"/>
                </a:lnSpc>
              </a:pPr>
              <a:r>
                <a:rPr lang="en-US" sz="2400" dirty="0" smtClean="0"/>
                <a:t>Translation Constraints</a:t>
              </a:r>
            </a:p>
          </p:txBody>
        </p:sp>
        <p:cxnSp>
          <p:nvCxnSpPr>
            <p:cNvPr id="78" name="Straight Connector 77"/>
            <p:cNvCxnSpPr/>
            <p:nvPr/>
          </p:nvCxnSpPr>
          <p:spPr>
            <a:xfrm>
              <a:off x="6007100" y="4762500"/>
              <a:ext cx="609600" cy="0"/>
            </a:xfrm>
            <a:prstGeom prst="line">
              <a:avLst/>
            </a:prstGeom>
            <a:ln w="38100" cmpd="sng">
              <a:solidFill>
                <a:srgbClr val="3366FF"/>
              </a:solidFill>
              <a:miter lim="800000"/>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1371229" y="1685265"/>
            <a:ext cx="3400792" cy="3561733"/>
            <a:chOff x="1371229" y="1685265"/>
            <a:chExt cx="3400792" cy="3561733"/>
          </a:xfrm>
        </p:grpSpPr>
        <p:grpSp>
          <p:nvGrpSpPr>
            <p:cNvPr id="81" name="Group 80"/>
            <p:cNvGrpSpPr/>
            <p:nvPr/>
          </p:nvGrpSpPr>
          <p:grpSpPr>
            <a:xfrm>
              <a:off x="1371229" y="1685265"/>
              <a:ext cx="3400792" cy="3561733"/>
              <a:chOff x="1371229" y="1685265"/>
              <a:chExt cx="3400792" cy="3561733"/>
            </a:xfrm>
          </p:grpSpPr>
          <p:grpSp>
            <p:nvGrpSpPr>
              <p:cNvPr id="25" name="Group 24"/>
              <p:cNvGrpSpPr/>
              <p:nvPr/>
            </p:nvGrpSpPr>
            <p:grpSpPr>
              <a:xfrm>
                <a:off x="3882844" y="1685265"/>
                <a:ext cx="760199" cy="1344899"/>
                <a:chOff x="3882844" y="1685265"/>
                <a:chExt cx="760199" cy="1344899"/>
              </a:xfrm>
            </p:grpSpPr>
            <p:sp>
              <p:nvSpPr>
                <p:cNvPr id="19" name="Folded Corner 18"/>
                <p:cNvSpPr/>
                <p:nvPr/>
              </p:nvSpPr>
              <p:spPr>
                <a:xfrm>
                  <a:off x="3886865" y="2118910"/>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3" name="TextBox 22"/>
                <p:cNvSpPr txBox="1"/>
                <p:nvPr/>
              </p:nvSpPr>
              <p:spPr>
                <a:xfrm>
                  <a:off x="3882844" y="1685265"/>
                  <a:ext cx="760199" cy="331805"/>
                </a:xfrm>
                <a:prstGeom prst="rect">
                  <a:avLst/>
                </a:prstGeom>
                <a:noFill/>
              </p:spPr>
              <p:txBody>
                <a:bodyPr wrap="none" lIns="0" tIns="0" rIns="0" bIns="0" rtlCol="0">
                  <a:noAutofit/>
                </a:bodyPr>
                <a:lstStyle/>
                <a:p>
                  <a:pPr>
                    <a:lnSpc>
                      <a:spcPct val="90000"/>
                    </a:lnSpc>
                  </a:pPr>
                  <a:r>
                    <a:rPr lang="en-US" dirty="0" smtClean="0"/>
                    <a:t>Spanish</a:t>
                  </a:r>
                </a:p>
              </p:txBody>
            </p:sp>
          </p:grpSp>
          <p:grpSp>
            <p:nvGrpSpPr>
              <p:cNvPr id="80" name="Group 79"/>
              <p:cNvGrpSpPr/>
              <p:nvPr/>
            </p:nvGrpSpPr>
            <p:grpSpPr>
              <a:xfrm>
                <a:off x="1371229" y="3508149"/>
                <a:ext cx="760199" cy="1277091"/>
                <a:chOff x="1371229" y="3508149"/>
                <a:chExt cx="760199" cy="1277091"/>
              </a:xfrm>
            </p:grpSpPr>
            <p:sp>
              <p:nvSpPr>
                <p:cNvPr id="26" name="Folded Corner 25"/>
                <p:cNvSpPr/>
                <p:nvPr/>
              </p:nvSpPr>
              <p:spPr>
                <a:xfrm>
                  <a:off x="1451721" y="3508149"/>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NO</a:t>
                  </a:r>
                  <a:endParaRPr lang="en-US" dirty="0"/>
                </a:p>
              </p:txBody>
            </p:sp>
            <p:sp>
              <p:nvSpPr>
                <p:cNvPr id="30" name="TextBox 29"/>
                <p:cNvSpPr txBox="1"/>
                <p:nvPr/>
              </p:nvSpPr>
              <p:spPr>
                <a:xfrm>
                  <a:off x="1371229" y="4453435"/>
                  <a:ext cx="760199" cy="331805"/>
                </a:xfrm>
                <a:prstGeom prst="rect">
                  <a:avLst/>
                </a:prstGeom>
                <a:noFill/>
              </p:spPr>
              <p:txBody>
                <a:bodyPr wrap="none" lIns="0" tIns="0" rIns="0" bIns="0" rtlCol="0">
                  <a:noAutofit/>
                </a:bodyPr>
                <a:lstStyle/>
                <a:p>
                  <a:pPr>
                    <a:lnSpc>
                      <a:spcPct val="90000"/>
                    </a:lnSpc>
                  </a:pPr>
                  <a:r>
                    <a:rPr lang="en-US" dirty="0" smtClean="0"/>
                    <a:t>Bokmal</a:t>
                  </a:r>
                </a:p>
              </p:txBody>
            </p:sp>
          </p:grpSp>
          <p:grpSp>
            <p:nvGrpSpPr>
              <p:cNvPr id="36" name="Group 35"/>
              <p:cNvGrpSpPr/>
              <p:nvPr/>
            </p:nvGrpSpPr>
            <p:grpSpPr>
              <a:xfrm>
                <a:off x="2251426" y="3903121"/>
                <a:ext cx="760199" cy="1291360"/>
                <a:chOff x="2251426" y="3903121"/>
                <a:chExt cx="760199" cy="1291360"/>
              </a:xfrm>
            </p:grpSpPr>
            <p:sp>
              <p:nvSpPr>
                <p:cNvPr id="27" name="Folded Corner 26"/>
                <p:cNvSpPr/>
                <p:nvPr/>
              </p:nvSpPr>
              <p:spPr>
                <a:xfrm>
                  <a:off x="2331918" y="3903121"/>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ZH</a:t>
                  </a:r>
                  <a:endParaRPr lang="en-US" dirty="0"/>
                </a:p>
              </p:txBody>
            </p:sp>
            <p:sp>
              <p:nvSpPr>
                <p:cNvPr id="31" name="TextBox 30"/>
                <p:cNvSpPr txBox="1"/>
                <p:nvPr/>
              </p:nvSpPr>
              <p:spPr>
                <a:xfrm>
                  <a:off x="2251426" y="4862676"/>
                  <a:ext cx="760199" cy="331805"/>
                </a:xfrm>
                <a:prstGeom prst="rect">
                  <a:avLst/>
                </a:prstGeom>
                <a:noFill/>
              </p:spPr>
              <p:txBody>
                <a:bodyPr wrap="none" lIns="0" tIns="0" rIns="0" bIns="0" rtlCol="0">
                  <a:noAutofit/>
                </a:bodyPr>
                <a:lstStyle/>
                <a:p>
                  <a:pPr>
                    <a:lnSpc>
                      <a:spcPct val="90000"/>
                    </a:lnSpc>
                  </a:pPr>
                  <a:r>
                    <a:rPr lang="en-US" dirty="0" smtClean="0"/>
                    <a:t>Chinese</a:t>
                  </a:r>
                </a:p>
              </p:txBody>
            </p:sp>
          </p:grpSp>
          <p:grpSp>
            <p:nvGrpSpPr>
              <p:cNvPr id="35" name="Group 34"/>
              <p:cNvGrpSpPr/>
              <p:nvPr/>
            </p:nvGrpSpPr>
            <p:grpSpPr>
              <a:xfrm>
                <a:off x="3202421" y="3960196"/>
                <a:ext cx="775025" cy="1286802"/>
                <a:chOff x="3202421" y="3960196"/>
                <a:chExt cx="775025" cy="1286802"/>
              </a:xfrm>
            </p:grpSpPr>
            <p:sp>
              <p:nvSpPr>
                <p:cNvPr id="28" name="Folded Corner 27"/>
                <p:cNvSpPr/>
                <p:nvPr/>
              </p:nvSpPr>
              <p:spPr>
                <a:xfrm>
                  <a:off x="3202421" y="3960196"/>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HI</a:t>
                  </a:r>
                  <a:endParaRPr lang="en-US" dirty="0"/>
                </a:p>
              </p:txBody>
            </p:sp>
            <p:sp>
              <p:nvSpPr>
                <p:cNvPr id="32" name="TextBox 31"/>
                <p:cNvSpPr txBox="1"/>
                <p:nvPr/>
              </p:nvSpPr>
              <p:spPr>
                <a:xfrm>
                  <a:off x="3217247" y="4915193"/>
                  <a:ext cx="760199" cy="331805"/>
                </a:xfrm>
                <a:prstGeom prst="rect">
                  <a:avLst/>
                </a:prstGeom>
                <a:noFill/>
              </p:spPr>
              <p:txBody>
                <a:bodyPr wrap="none" lIns="0" tIns="0" rIns="0" bIns="0" rtlCol="0">
                  <a:noAutofit/>
                </a:bodyPr>
                <a:lstStyle/>
                <a:p>
                  <a:pPr>
                    <a:lnSpc>
                      <a:spcPct val="90000"/>
                    </a:lnSpc>
                  </a:pPr>
                  <a:r>
                    <a:rPr lang="en-US" dirty="0" smtClean="0"/>
                    <a:t>Hindi</a:t>
                  </a:r>
                </a:p>
              </p:txBody>
            </p:sp>
          </p:grpSp>
          <p:grpSp>
            <p:nvGrpSpPr>
              <p:cNvPr id="34" name="Group 33"/>
              <p:cNvGrpSpPr/>
              <p:nvPr/>
            </p:nvGrpSpPr>
            <p:grpSpPr>
              <a:xfrm>
                <a:off x="3987301" y="3760431"/>
                <a:ext cx="784720" cy="1282244"/>
                <a:chOff x="3987301" y="3760431"/>
                <a:chExt cx="784720" cy="1282244"/>
              </a:xfrm>
            </p:grpSpPr>
            <p:sp>
              <p:nvSpPr>
                <p:cNvPr id="29" name="Folded Corner 28"/>
                <p:cNvSpPr/>
                <p:nvPr/>
              </p:nvSpPr>
              <p:spPr>
                <a:xfrm>
                  <a:off x="3987301" y="3760431"/>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BN</a:t>
                  </a:r>
                  <a:endParaRPr lang="en-US" dirty="0"/>
                </a:p>
              </p:txBody>
            </p:sp>
            <p:sp>
              <p:nvSpPr>
                <p:cNvPr id="33" name="TextBox 32"/>
                <p:cNvSpPr txBox="1"/>
                <p:nvPr/>
              </p:nvSpPr>
              <p:spPr>
                <a:xfrm>
                  <a:off x="4011822" y="4710870"/>
                  <a:ext cx="760199" cy="331805"/>
                </a:xfrm>
                <a:prstGeom prst="rect">
                  <a:avLst/>
                </a:prstGeom>
                <a:noFill/>
              </p:spPr>
              <p:txBody>
                <a:bodyPr wrap="none" lIns="0" tIns="0" rIns="0" bIns="0" rtlCol="0">
                  <a:noAutofit/>
                </a:bodyPr>
                <a:lstStyle/>
                <a:p>
                  <a:pPr>
                    <a:lnSpc>
                      <a:spcPct val="90000"/>
                    </a:lnSpc>
                  </a:pPr>
                  <a:r>
                    <a:rPr lang="en-US" dirty="0" smtClean="0"/>
                    <a:t>Bangla</a:t>
                  </a:r>
                </a:p>
              </p:txBody>
            </p:sp>
          </p:grpSp>
        </p:grpSp>
        <p:sp>
          <p:nvSpPr>
            <p:cNvPr id="20" name="Folded Corner 19"/>
            <p:cNvSpPr/>
            <p:nvPr/>
          </p:nvSpPr>
          <p:spPr>
            <a:xfrm>
              <a:off x="4039265" y="2271310"/>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ES</a:t>
              </a:r>
              <a:endParaRPr lang="en-US" dirty="0"/>
            </a:p>
          </p:txBody>
        </p:sp>
      </p:grpSp>
      <p:sp>
        <p:nvSpPr>
          <p:cNvPr id="84" name="Rectangle 83"/>
          <p:cNvSpPr/>
          <p:nvPr/>
        </p:nvSpPr>
        <p:spPr>
          <a:xfrm>
            <a:off x="1815878" y="3180834"/>
            <a:ext cx="2305739" cy="461665"/>
          </a:xfrm>
          <a:prstGeom prst="rect">
            <a:avLst/>
          </a:prstGeom>
        </p:spPr>
        <p:txBody>
          <a:bodyPr wrap="none">
            <a:spAutoFit/>
          </a:bodyPr>
          <a:lstStyle/>
          <a:p>
            <a:r>
              <a:rPr lang="en-US" sz="2400" b="1" dirty="0" smtClean="0"/>
              <a:t>English &amp; French</a:t>
            </a:r>
            <a:endParaRPr lang="en-US" dirty="0">
              <a:solidFill>
                <a:srgbClr val="A6A6A6"/>
              </a:solidFill>
            </a:endParaRPr>
          </a:p>
        </p:txBody>
      </p:sp>
    </p:spTree>
    <p:extLst>
      <p:ext uri="{BB962C8B-B14F-4D97-AF65-F5344CB8AC3E}">
        <p14:creationId xmlns:p14="http://schemas.microsoft.com/office/powerpoint/2010/main" val="90194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4"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Multilingual word </a:t>
            </a:r>
            <a:r>
              <a:rPr lang="en-US" dirty="0" err="1" smtClean="0"/>
              <a:t>embeddings</a:t>
            </a:r>
            <a:r>
              <a:rPr lang="en-US" dirty="0" smtClean="0"/>
              <a:t> with translation dictionaries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15</a:t>
            </a:fld>
            <a:endParaRPr lang="en-US" dirty="0"/>
          </a:p>
        </p:txBody>
      </p:sp>
      <p:sp>
        <p:nvSpPr>
          <p:cNvPr id="19" name="Folded Corner 18"/>
          <p:cNvSpPr/>
          <p:nvPr/>
        </p:nvSpPr>
        <p:spPr>
          <a:xfrm>
            <a:off x="3886865" y="2118910"/>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0" name="Folded Corner 19"/>
          <p:cNvSpPr/>
          <p:nvPr/>
        </p:nvSpPr>
        <p:spPr>
          <a:xfrm>
            <a:off x="4039265" y="2271310"/>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ES</a:t>
            </a:r>
            <a:endParaRPr lang="en-US" dirty="0"/>
          </a:p>
        </p:txBody>
      </p:sp>
      <p:grpSp>
        <p:nvGrpSpPr>
          <p:cNvPr id="5" name="Group 4"/>
          <p:cNvGrpSpPr/>
          <p:nvPr/>
        </p:nvGrpSpPr>
        <p:grpSpPr>
          <a:xfrm>
            <a:off x="1865580" y="1675554"/>
            <a:ext cx="1945194" cy="1582913"/>
            <a:chOff x="1865580" y="1675554"/>
            <a:chExt cx="1945194" cy="1582913"/>
          </a:xfrm>
        </p:grpSpPr>
        <p:sp>
          <p:nvSpPr>
            <p:cNvPr id="12" name="Folded Corner 11"/>
            <p:cNvSpPr/>
            <p:nvPr/>
          </p:nvSpPr>
          <p:spPr>
            <a:xfrm>
              <a:off x="1998035" y="20424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5" name="Folded Corner 14"/>
            <p:cNvSpPr/>
            <p:nvPr/>
          </p:nvSpPr>
          <p:spPr>
            <a:xfrm>
              <a:off x="2150435" y="21948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Folded Corner 15"/>
            <p:cNvSpPr/>
            <p:nvPr/>
          </p:nvSpPr>
          <p:spPr>
            <a:xfrm>
              <a:off x="2302835" y="23472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EN</a:t>
              </a:r>
              <a:endParaRPr lang="en-US" dirty="0"/>
            </a:p>
          </p:txBody>
        </p:sp>
        <p:sp>
          <p:nvSpPr>
            <p:cNvPr id="17" name="Folded Corner 16"/>
            <p:cNvSpPr/>
            <p:nvPr/>
          </p:nvSpPr>
          <p:spPr>
            <a:xfrm>
              <a:off x="3016362" y="2104642"/>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 name="Folded Corner 17"/>
            <p:cNvSpPr/>
            <p:nvPr/>
          </p:nvSpPr>
          <p:spPr>
            <a:xfrm>
              <a:off x="3168762" y="2257042"/>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FR</a:t>
              </a:r>
              <a:endParaRPr lang="en-US" dirty="0"/>
            </a:p>
          </p:txBody>
        </p:sp>
        <p:sp>
          <p:nvSpPr>
            <p:cNvPr id="21" name="TextBox 20"/>
            <p:cNvSpPr txBox="1"/>
            <p:nvPr/>
          </p:nvSpPr>
          <p:spPr>
            <a:xfrm>
              <a:off x="1865580" y="1680113"/>
              <a:ext cx="760199" cy="331805"/>
            </a:xfrm>
            <a:prstGeom prst="rect">
              <a:avLst/>
            </a:prstGeom>
            <a:noFill/>
          </p:spPr>
          <p:txBody>
            <a:bodyPr wrap="none" lIns="0" tIns="0" rIns="0" bIns="0" rtlCol="0">
              <a:noAutofit/>
            </a:bodyPr>
            <a:lstStyle/>
            <a:p>
              <a:pPr>
                <a:lnSpc>
                  <a:spcPct val="90000"/>
                </a:lnSpc>
              </a:pPr>
              <a:r>
                <a:rPr lang="en-US" dirty="0"/>
                <a:t>E</a:t>
              </a:r>
              <a:r>
                <a:rPr lang="en-US" dirty="0" smtClean="0"/>
                <a:t>nglish</a:t>
              </a:r>
            </a:p>
          </p:txBody>
        </p:sp>
        <p:sp>
          <p:nvSpPr>
            <p:cNvPr id="22" name="TextBox 21"/>
            <p:cNvSpPr txBox="1"/>
            <p:nvPr/>
          </p:nvSpPr>
          <p:spPr>
            <a:xfrm>
              <a:off x="2931294" y="1675554"/>
              <a:ext cx="760199" cy="331805"/>
            </a:xfrm>
            <a:prstGeom prst="rect">
              <a:avLst/>
            </a:prstGeom>
            <a:noFill/>
          </p:spPr>
          <p:txBody>
            <a:bodyPr wrap="none" lIns="0" tIns="0" rIns="0" bIns="0" rtlCol="0">
              <a:noAutofit/>
            </a:bodyPr>
            <a:lstStyle/>
            <a:p>
              <a:pPr>
                <a:lnSpc>
                  <a:spcPct val="90000"/>
                </a:lnSpc>
              </a:pPr>
              <a:r>
                <a:rPr lang="en-US" dirty="0" smtClean="0"/>
                <a:t>French</a:t>
              </a:r>
            </a:p>
          </p:txBody>
        </p:sp>
      </p:grpSp>
      <p:sp>
        <p:nvSpPr>
          <p:cNvPr id="23" name="TextBox 22"/>
          <p:cNvSpPr txBox="1"/>
          <p:nvPr/>
        </p:nvSpPr>
        <p:spPr>
          <a:xfrm>
            <a:off x="3882844" y="1685265"/>
            <a:ext cx="760199" cy="331805"/>
          </a:xfrm>
          <a:prstGeom prst="rect">
            <a:avLst/>
          </a:prstGeom>
          <a:noFill/>
        </p:spPr>
        <p:txBody>
          <a:bodyPr wrap="none" lIns="0" tIns="0" rIns="0" bIns="0" rtlCol="0">
            <a:noAutofit/>
          </a:bodyPr>
          <a:lstStyle/>
          <a:p>
            <a:pPr>
              <a:lnSpc>
                <a:spcPct val="90000"/>
              </a:lnSpc>
            </a:pPr>
            <a:r>
              <a:rPr lang="en-US" dirty="0" smtClean="0"/>
              <a:t>Spanish</a:t>
            </a:r>
          </a:p>
        </p:txBody>
      </p:sp>
      <p:sp>
        <p:nvSpPr>
          <p:cNvPr id="26" name="Folded Corner 25"/>
          <p:cNvSpPr/>
          <p:nvPr/>
        </p:nvSpPr>
        <p:spPr>
          <a:xfrm>
            <a:off x="1451721" y="3508149"/>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NO</a:t>
            </a:r>
            <a:endParaRPr lang="en-US" dirty="0"/>
          </a:p>
        </p:txBody>
      </p:sp>
      <p:sp>
        <p:nvSpPr>
          <p:cNvPr id="27" name="Folded Corner 26"/>
          <p:cNvSpPr/>
          <p:nvPr/>
        </p:nvSpPr>
        <p:spPr>
          <a:xfrm>
            <a:off x="2331918" y="3903121"/>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ZH</a:t>
            </a:r>
            <a:endParaRPr lang="en-US" dirty="0"/>
          </a:p>
        </p:txBody>
      </p:sp>
      <p:sp>
        <p:nvSpPr>
          <p:cNvPr id="28" name="Folded Corner 27"/>
          <p:cNvSpPr/>
          <p:nvPr/>
        </p:nvSpPr>
        <p:spPr>
          <a:xfrm>
            <a:off x="3202421" y="3960196"/>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HI</a:t>
            </a:r>
            <a:endParaRPr lang="en-US" dirty="0"/>
          </a:p>
        </p:txBody>
      </p:sp>
      <p:sp>
        <p:nvSpPr>
          <p:cNvPr id="29" name="Folded Corner 28"/>
          <p:cNvSpPr/>
          <p:nvPr/>
        </p:nvSpPr>
        <p:spPr>
          <a:xfrm>
            <a:off x="3987301" y="3760431"/>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BN</a:t>
            </a:r>
            <a:endParaRPr lang="en-US" dirty="0"/>
          </a:p>
        </p:txBody>
      </p:sp>
      <p:sp>
        <p:nvSpPr>
          <p:cNvPr id="30" name="TextBox 29"/>
          <p:cNvSpPr txBox="1"/>
          <p:nvPr/>
        </p:nvSpPr>
        <p:spPr>
          <a:xfrm>
            <a:off x="1371229" y="4453435"/>
            <a:ext cx="760199" cy="331805"/>
          </a:xfrm>
          <a:prstGeom prst="rect">
            <a:avLst/>
          </a:prstGeom>
          <a:noFill/>
        </p:spPr>
        <p:txBody>
          <a:bodyPr wrap="none" lIns="0" tIns="0" rIns="0" bIns="0" rtlCol="0">
            <a:noAutofit/>
          </a:bodyPr>
          <a:lstStyle/>
          <a:p>
            <a:pPr>
              <a:lnSpc>
                <a:spcPct val="90000"/>
              </a:lnSpc>
            </a:pPr>
            <a:r>
              <a:rPr lang="en-US" dirty="0" smtClean="0"/>
              <a:t>Bokmal</a:t>
            </a:r>
          </a:p>
        </p:txBody>
      </p:sp>
      <p:sp>
        <p:nvSpPr>
          <p:cNvPr id="31" name="TextBox 30"/>
          <p:cNvSpPr txBox="1"/>
          <p:nvPr/>
        </p:nvSpPr>
        <p:spPr>
          <a:xfrm>
            <a:off x="2251426" y="4862676"/>
            <a:ext cx="760199" cy="331805"/>
          </a:xfrm>
          <a:prstGeom prst="rect">
            <a:avLst/>
          </a:prstGeom>
          <a:noFill/>
        </p:spPr>
        <p:txBody>
          <a:bodyPr wrap="none" lIns="0" tIns="0" rIns="0" bIns="0" rtlCol="0">
            <a:noAutofit/>
          </a:bodyPr>
          <a:lstStyle/>
          <a:p>
            <a:pPr>
              <a:lnSpc>
                <a:spcPct val="90000"/>
              </a:lnSpc>
            </a:pPr>
            <a:r>
              <a:rPr lang="en-US" dirty="0" smtClean="0"/>
              <a:t>Chinese</a:t>
            </a:r>
          </a:p>
        </p:txBody>
      </p:sp>
      <p:sp>
        <p:nvSpPr>
          <p:cNvPr id="32" name="TextBox 31"/>
          <p:cNvSpPr txBox="1"/>
          <p:nvPr/>
        </p:nvSpPr>
        <p:spPr>
          <a:xfrm>
            <a:off x="3217247" y="4915193"/>
            <a:ext cx="760199" cy="331805"/>
          </a:xfrm>
          <a:prstGeom prst="rect">
            <a:avLst/>
          </a:prstGeom>
          <a:noFill/>
        </p:spPr>
        <p:txBody>
          <a:bodyPr wrap="none" lIns="0" tIns="0" rIns="0" bIns="0" rtlCol="0">
            <a:noAutofit/>
          </a:bodyPr>
          <a:lstStyle/>
          <a:p>
            <a:pPr>
              <a:lnSpc>
                <a:spcPct val="90000"/>
              </a:lnSpc>
            </a:pPr>
            <a:r>
              <a:rPr lang="en-US" dirty="0" smtClean="0"/>
              <a:t>Hindi</a:t>
            </a:r>
          </a:p>
        </p:txBody>
      </p:sp>
      <p:sp>
        <p:nvSpPr>
          <p:cNvPr id="33" name="TextBox 32"/>
          <p:cNvSpPr txBox="1"/>
          <p:nvPr/>
        </p:nvSpPr>
        <p:spPr>
          <a:xfrm>
            <a:off x="4011822" y="4710870"/>
            <a:ext cx="760199" cy="331805"/>
          </a:xfrm>
          <a:prstGeom prst="rect">
            <a:avLst/>
          </a:prstGeom>
          <a:noFill/>
        </p:spPr>
        <p:txBody>
          <a:bodyPr wrap="none" lIns="0" tIns="0" rIns="0" bIns="0" rtlCol="0">
            <a:noAutofit/>
          </a:bodyPr>
          <a:lstStyle/>
          <a:p>
            <a:pPr>
              <a:lnSpc>
                <a:spcPct val="90000"/>
              </a:lnSpc>
            </a:pPr>
            <a:r>
              <a:rPr lang="en-US" dirty="0" smtClean="0"/>
              <a:t>Bangla</a:t>
            </a:r>
          </a:p>
        </p:txBody>
      </p:sp>
      <p:sp>
        <p:nvSpPr>
          <p:cNvPr id="7" name="TextBox 6"/>
          <p:cNvSpPr txBox="1"/>
          <p:nvPr/>
        </p:nvSpPr>
        <p:spPr>
          <a:xfrm>
            <a:off x="2473959" y="3236697"/>
            <a:ext cx="1888380" cy="685174"/>
          </a:xfrm>
          <a:prstGeom prst="rect">
            <a:avLst/>
          </a:prstGeom>
          <a:noFill/>
        </p:spPr>
        <p:txBody>
          <a:bodyPr wrap="none" lIns="0" tIns="0" rIns="0" bIns="0" rtlCol="0">
            <a:noAutofit/>
          </a:bodyPr>
          <a:lstStyle/>
          <a:p>
            <a:pPr>
              <a:lnSpc>
                <a:spcPct val="90000"/>
              </a:lnSpc>
            </a:pPr>
            <a:r>
              <a:rPr lang="en-US" sz="2400" b="1" dirty="0" smtClean="0"/>
              <a:t>Large multilingual</a:t>
            </a:r>
          </a:p>
          <a:p>
            <a:pPr>
              <a:lnSpc>
                <a:spcPct val="90000"/>
              </a:lnSpc>
            </a:pPr>
            <a:r>
              <a:rPr lang="en-US" sz="2400" b="1" dirty="0" smtClean="0"/>
              <a:t>text corpus</a:t>
            </a:r>
          </a:p>
        </p:txBody>
      </p:sp>
      <p:grpSp>
        <p:nvGrpSpPr>
          <p:cNvPr id="54" name="Group 53"/>
          <p:cNvGrpSpPr/>
          <p:nvPr/>
        </p:nvGrpSpPr>
        <p:grpSpPr>
          <a:xfrm>
            <a:off x="8394700" y="2159000"/>
            <a:ext cx="2032000" cy="1574800"/>
            <a:chOff x="6197600" y="2514600"/>
            <a:chExt cx="2032000" cy="1574800"/>
          </a:xfrm>
        </p:grpSpPr>
        <p:grpSp>
          <p:nvGrpSpPr>
            <p:cNvPr id="55" name="Group 54"/>
            <p:cNvGrpSpPr/>
            <p:nvPr/>
          </p:nvGrpSpPr>
          <p:grpSpPr>
            <a:xfrm>
              <a:off x="7239000" y="3403600"/>
              <a:ext cx="990600" cy="685800"/>
              <a:chOff x="7239000" y="3403600"/>
              <a:chExt cx="990600" cy="685800"/>
            </a:xfrm>
          </p:grpSpPr>
          <p:sp>
            <p:nvSpPr>
              <p:cNvPr id="60" name="Oval 59"/>
              <p:cNvSpPr/>
              <p:nvPr/>
            </p:nvSpPr>
            <p:spPr>
              <a:xfrm>
                <a:off x="72390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1" name="TextBox 60"/>
              <p:cNvSpPr txBox="1"/>
              <p:nvPr/>
            </p:nvSpPr>
            <p:spPr>
              <a:xfrm>
                <a:off x="7353300" y="3492500"/>
                <a:ext cx="876300" cy="596900"/>
              </a:xfrm>
              <a:prstGeom prst="rect">
                <a:avLst/>
              </a:prstGeom>
              <a:noFill/>
            </p:spPr>
            <p:txBody>
              <a:bodyPr wrap="square" lIns="0" tIns="0" rIns="0" bIns="0" rtlCol="0">
                <a:noAutofit/>
              </a:bodyPr>
              <a:lstStyle/>
              <a:p>
                <a:pPr>
                  <a:lnSpc>
                    <a:spcPct val="90000"/>
                  </a:lnSpc>
                </a:pPr>
                <a:r>
                  <a:rPr lang="en-US" dirty="0" smtClean="0"/>
                  <a:t>French</a:t>
                </a:r>
              </a:p>
              <a:p>
                <a:pPr>
                  <a:lnSpc>
                    <a:spcPct val="90000"/>
                  </a:lnSpc>
                </a:pPr>
                <a:r>
                  <a:rPr lang="en-US" dirty="0" smtClean="0"/>
                  <a:t>Context</a:t>
                </a:r>
              </a:p>
            </p:txBody>
          </p:sp>
        </p:grpSp>
        <p:grpSp>
          <p:nvGrpSpPr>
            <p:cNvPr id="56" name="Group 55"/>
            <p:cNvGrpSpPr/>
            <p:nvPr/>
          </p:nvGrpSpPr>
          <p:grpSpPr>
            <a:xfrm>
              <a:off x="6197600" y="2514600"/>
              <a:ext cx="914400" cy="495300"/>
              <a:chOff x="6197600" y="2514600"/>
              <a:chExt cx="914400" cy="495300"/>
            </a:xfrm>
          </p:grpSpPr>
          <p:sp>
            <p:nvSpPr>
              <p:cNvPr id="58" name="Oval 57"/>
              <p:cNvSpPr/>
              <p:nvPr/>
            </p:nvSpPr>
            <p:spPr>
              <a:xfrm>
                <a:off x="6197600" y="25146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9" name="TextBox 58"/>
              <p:cNvSpPr txBox="1"/>
              <p:nvPr/>
            </p:nvSpPr>
            <p:spPr>
              <a:xfrm>
                <a:off x="6299200" y="2616200"/>
                <a:ext cx="812800" cy="342900"/>
              </a:xfrm>
              <a:prstGeom prst="rect">
                <a:avLst/>
              </a:prstGeom>
              <a:noFill/>
            </p:spPr>
            <p:txBody>
              <a:bodyPr wrap="square" lIns="0" tIns="0" rIns="0" bIns="0" rtlCol="0">
                <a:noAutofit/>
              </a:bodyPr>
              <a:lstStyle/>
              <a:p>
                <a:pPr>
                  <a:lnSpc>
                    <a:spcPct val="90000"/>
                  </a:lnSpc>
                </a:pPr>
                <a:r>
                  <a:rPr lang="en-US" dirty="0" smtClean="0"/>
                  <a:t>rouge</a:t>
                </a:r>
              </a:p>
            </p:txBody>
          </p:sp>
        </p:grpSp>
        <p:cxnSp>
          <p:nvCxnSpPr>
            <p:cNvPr id="57" name="Straight Arrow Connector 56"/>
            <p:cNvCxnSpPr>
              <a:stCxn id="58" idx="5"/>
              <a:endCxn id="60" idx="1"/>
            </p:cNvCxnSpPr>
            <p:nvPr/>
          </p:nvCxnSpPr>
          <p:spPr>
            <a:xfrm>
              <a:off x="6837168" y="29373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5295900" y="3048000"/>
            <a:ext cx="2070100" cy="1485900"/>
            <a:chOff x="3098800" y="3403600"/>
            <a:chExt cx="2070100" cy="1485900"/>
          </a:xfrm>
        </p:grpSpPr>
        <p:grpSp>
          <p:nvGrpSpPr>
            <p:cNvPr id="63" name="Group 62"/>
            <p:cNvGrpSpPr/>
            <p:nvPr/>
          </p:nvGrpSpPr>
          <p:grpSpPr>
            <a:xfrm>
              <a:off x="3098800" y="3403600"/>
              <a:ext cx="977900" cy="673100"/>
              <a:chOff x="3098800" y="3403600"/>
              <a:chExt cx="977900" cy="673100"/>
            </a:xfrm>
          </p:grpSpPr>
          <p:sp>
            <p:nvSpPr>
              <p:cNvPr id="68" name="Oval 67"/>
              <p:cNvSpPr/>
              <p:nvPr/>
            </p:nvSpPr>
            <p:spPr>
              <a:xfrm>
                <a:off x="30988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9" name="TextBox 68"/>
              <p:cNvSpPr txBox="1"/>
              <p:nvPr/>
            </p:nvSpPr>
            <p:spPr>
              <a:xfrm>
                <a:off x="3200400" y="3479800"/>
                <a:ext cx="876300" cy="596900"/>
              </a:xfrm>
              <a:prstGeom prst="rect">
                <a:avLst/>
              </a:prstGeom>
              <a:noFill/>
            </p:spPr>
            <p:txBody>
              <a:bodyPr wrap="square" lIns="0" tIns="0" rIns="0" bIns="0" rtlCol="0">
                <a:noAutofit/>
              </a:bodyPr>
              <a:lstStyle/>
              <a:p>
                <a:pPr>
                  <a:lnSpc>
                    <a:spcPct val="90000"/>
                  </a:lnSpc>
                </a:pPr>
                <a:r>
                  <a:rPr lang="en-US" dirty="0" smtClean="0"/>
                  <a:t>English</a:t>
                </a:r>
              </a:p>
              <a:p>
                <a:pPr>
                  <a:lnSpc>
                    <a:spcPct val="90000"/>
                  </a:lnSpc>
                </a:pPr>
                <a:r>
                  <a:rPr lang="en-US" dirty="0" smtClean="0"/>
                  <a:t>Context</a:t>
                </a:r>
              </a:p>
            </p:txBody>
          </p:sp>
        </p:grpSp>
        <p:grpSp>
          <p:nvGrpSpPr>
            <p:cNvPr id="64" name="Group 63"/>
            <p:cNvGrpSpPr/>
            <p:nvPr/>
          </p:nvGrpSpPr>
          <p:grpSpPr>
            <a:xfrm>
              <a:off x="4419600" y="4394200"/>
              <a:ext cx="749300" cy="495300"/>
              <a:chOff x="4419600" y="4394200"/>
              <a:chExt cx="749300" cy="495300"/>
            </a:xfrm>
          </p:grpSpPr>
          <p:sp>
            <p:nvSpPr>
              <p:cNvPr id="66" name="Oval 65"/>
              <p:cNvSpPr/>
              <p:nvPr/>
            </p:nvSpPr>
            <p:spPr>
              <a:xfrm>
                <a:off x="4419600" y="43942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7" name="TextBox 66"/>
              <p:cNvSpPr txBox="1"/>
              <p:nvPr/>
            </p:nvSpPr>
            <p:spPr>
              <a:xfrm>
                <a:off x="4660900" y="4521200"/>
                <a:ext cx="508000" cy="292100"/>
              </a:xfrm>
              <a:prstGeom prst="rect">
                <a:avLst/>
              </a:prstGeom>
              <a:noFill/>
            </p:spPr>
            <p:txBody>
              <a:bodyPr wrap="square" lIns="0" tIns="0" rIns="0" bIns="0" rtlCol="0">
                <a:noAutofit/>
              </a:bodyPr>
              <a:lstStyle/>
              <a:p>
                <a:pPr>
                  <a:lnSpc>
                    <a:spcPct val="90000"/>
                  </a:lnSpc>
                </a:pPr>
                <a:r>
                  <a:rPr lang="en-US" dirty="0" smtClean="0"/>
                  <a:t>red</a:t>
                </a:r>
              </a:p>
            </p:txBody>
          </p:sp>
        </p:grpSp>
        <p:cxnSp>
          <p:nvCxnSpPr>
            <p:cNvPr id="65" name="Straight Arrow Connector 64"/>
            <p:cNvCxnSpPr/>
            <p:nvPr/>
          </p:nvCxnSpPr>
          <p:spPr>
            <a:xfrm>
              <a:off x="3966968" y="39279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70" name="Straight Arrow Connector 69"/>
          <p:cNvCxnSpPr/>
          <p:nvPr/>
        </p:nvCxnSpPr>
        <p:spPr>
          <a:xfrm flipH="1">
            <a:off x="7319768" y="2607165"/>
            <a:ext cx="1248164" cy="1529370"/>
          </a:xfrm>
          <a:prstGeom prst="straightConnector1">
            <a:avLst/>
          </a:prstGeom>
          <a:ln w="38100" cmpd="sng">
            <a:solidFill>
              <a:srgbClr val="3366FF"/>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6087229" y="2406650"/>
            <a:ext cx="3564771" cy="1982663"/>
            <a:chOff x="3890129" y="2749550"/>
            <a:chExt cx="3564771" cy="1982663"/>
          </a:xfrm>
        </p:grpSpPr>
        <p:cxnSp>
          <p:nvCxnSpPr>
            <p:cNvPr id="72" name="Straight Arrow Connector 71"/>
            <p:cNvCxnSpPr/>
            <p:nvPr/>
          </p:nvCxnSpPr>
          <p:spPr>
            <a:xfrm flipH="1">
              <a:off x="3890129" y="2749550"/>
              <a:ext cx="2307471" cy="738063"/>
            </a:xfrm>
            <a:prstGeom prst="straightConnector1">
              <a:avLst/>
            </a:prstGeom>
            <a:ln w="38100" cmpd="sng">
              <a:solidFill>
                <a:schemeClr val="accent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5147429" y="3994150"/>
              <a:ext cx="2307471" cy="738063"/>
            </a:xfrm>
            <a:prstGeom prst="straightConnector1">
              <a:avLst/>
            </a:prstGeom>
            <a:ln w="38100" cmpd="sng">
              <a:solidFill>
                <a:schemeClr val="accent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sp>
        <p:nvSpPr>
          <p:cNvPr id="74" name="TextBox 73"/>
          <p:cNvSpPr txBox="1"/>
          <p:nvPr/>
        </p:nvSpPr>
        <p:spPr>
          <a:xfrm>
            <a:off x="6654800" y="4584700"/>
            <a:ext cx="4254500" cy="355600"/>
          </a:xfrm>
          <a:prstGeom prst="rect">
            <a:avLst/>
          </a:prstGeom>
          <a:noFill/>
        </p:spPr>
        <p:txBody>
          <a:bodyPr wrap="none" lIns="0" tIns="0" rIns="0" bIns="0" rtlCol="0">
            <a:noAutofit/>
          </a:bodyPr>
          <a:lstStyle/>
          <a:p>
            <a:pPr>
              <a:lnSpc>
                <a:spcPct val="90000"/>
              </a:lnSpc>
            </a:pPr>
            <a:r>
              <a:rPr lang="en-US" sz="2400" dirty="0" smtClean="0"/>
              <a:t>Translation Constraints</a:t>
            </a:r>
          </a:p>
        </p:txBody>
      </p:sp>
      <p:sp>
        <p:nvSpPr>
          <p:cNvPr id="75" name="TextBox 74"/>
          <p:cNvSpPr txBox="1"/>
          <p:nvPr/>
        </p:nvSpPr>
        <p:spPr>
          <a:xfrm>
            <a:off x="6654800" y="4978400"/>
            <a:ext cx="3403600" cy="355600"/>
          </a:xfrm>
          <a:prstGeom prst="rect">
            <a:avLst/>
          </a:prstGeom>
          <a:noFill/>
        </p:spPr>
        <p:txBody>
          <a:bodyPr wrap="none" lIns="0" tIns="0" rIns="0" bIns="0" rtlCol="0">
            <a:noAutofit/>
          </a:bodyPr>
          <a:lstStyle/>
          <a:p>
            <a:pPr>
              <a:lnSpc>
                <a:spcPct val="90000"/>
              </a:lnSpc>
            </a:pPr>
            <a:r>
              <a:rPr lang="en-US" sz="2400" dirty="0" smtClean="0"/>
              <a:t>Artificial code switching</a:t>
            </a:r>
          </a:p>
        </p:txBody>
      </p:sp>
      <p:cxnSp>
        <p:nvCxnSpPr>
          <p:cNvPr id="24" name="Straight Connector 23"/>
          <p:cNvCxnSpPr/>
          <p:nvPr/>
        </p:nvCxnSpPr>
        <p:spPr>
          <a:xfrm>
            <a:off x="5981700" y="5181600"/>
            <a:ext cx="609600" cy="0"/>
          </a:xfrm>
          <a:prstGeom prst="line">
            <a:avLst/>
          </a:prstGeom>
          <a:ln w="38100" cmpd="sng">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07100" y="4762500"/>
            <a:ext cx="609600" cy="0"/>
          </a:xfrm>
          <a:prstGeom prst="line">
            <a:avLst/>
          </a:prstGeom>
          <a:ln w="38100" cmpd="sng">
            <a:solidFill>
              <a:srgbClr val="3366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514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16</a:t>
            </a:fld>
            <a:endParaRPr lang="en-US" dirty="0"/>
          </a:p>
        </p:txBody>
      </p:sp>
      <p:sp>
        <p:nvSpPr>
          <p:cNvPr id="8" name="Rectangle 7"/>
          <p:cNvSpPr/>
          <p:nvPr/>
        </p:nvSpPr>
        <p:spPr>
          <a:xfrm>
            <a:off x="308129" y="1659182"/>
            <a:ext cx="11080596" cy="369332"/>
          </a:xfrm>
          <a:prstGeom prst="rect">
            <a:avLst/>
          </a:prstGeom>
          <a:solidFill>
            <a:schemeClr val="bg2"/>
          </a:solidFill>
          <a:ln>
            <a:noFill/>
          </a:ln>
        </p:spPr>
        <p:txBody>
          <a:bodyPr wrap="square">
            <a:spAutoFit/>
          </a:bodyPr>
          <a:lstStyle/>
          <a:p>
            <a:r>
              <a:rPr lang="en-US" sz="1800" b="1" dirty="0" smtClean="0"/>
              <a:t>Question: </a:t>
            </a:r>
            <a:r>
              <a:rPr lang="en-US" sz="1800" dirty="0" smtClean="0"/>
              <a:t>Can we learn cross-lingual embedding structure?</a:t>
            </a:r>
            <a:endParaRPr lang="en-US" sz="1800" dirty="0"/>
          </a:p>
        </p:txBody>
      </p:sp>
      <p:sp>
        <p:nvSpPr>
          <p:cNvPr id="10" name="Rectangle 9"/>
          <p:cNvSpPr/>
          <p:nvPr/>
        </p:nvSpPr>
        <p:spPr>
          <a:xfrm>
            <a:off x="304800" y="3059093"/>
            <a:ext cx="11404599" cy="369332"/>
          </a:xfrm>
          <a:prstGeom prst="rect">
            <a:avLst/>
          </a:prstGeom>
          <a:solidFill>
            <a:schemeClr val="bg2"/>
          </a:solidFill>
          <a:ln>
            <a:noFill/>
          </a:ln>
        </p:spPr>
        <p:txBody>
          <a:bodyPr wrap="square">
            <a:spAutoFit/>
          </a:bodyPr>
          <a:lstStyle/>
          <a:p>
            <a:r>
              <a:rPr lang="en-US" sz="1800" b="1" dirty="0" smtClean="0"/>
              <a:t>Question: </a:t>
            </a:r>
            <a:r>
              <a:rPr lang="en-US" sz="1800" dirty="0" smtClean="0"/>
              <a:t>Does the </a:t>
            </a:r>
            <a:r>
              <a:rPr lang="en-US" sz="1800" i="1" u="sng" dirty="0" smtClean="0"/>
              <a:t>cross-lingual embedding structure </a:t>
            </a:r>
            <a:r>
              <a:rPr lang="en-US" sz="1800" dirty="0" smtClean="0"/>
              <a:t>affect the quality of the </a:t>
            </a:r>
            <a:r>
              <a:rPr lang="en-US" sz="1800" i="1" u="sng" dirty="0" smtClean="0"/>
              <a:t>in-language embedding structure</a:t>
            </a:r>
            <a:r>
              <a:rPr lang="en-US" sz="1800" dirty="0" smtClean="0"/>
              <a:t>?</a:t>
            </a:r>
            <a:endParaRPr lang="en-US" sz="1800" dirty="0"/>
          </a:p>
        </p:txBody>
      </p:sp>
      <p:sp>
        <p:nvSpPr>
          <p:cNvPr id="12" name="Rectangle 11"/>
          <p:cNvSpPr/>
          <p:nvPr/>
        </p:nvSpPr>
        <p:spPr>
          <a:xfrm>
            <a:off x="338671" y="4631916"/>
            <a:ext cx="10837967" cy="369332"/>
          </a:xfrm>
          <a:prstGeom prst="rect">
            <a:avLst/>
          </a:prstGeom>
          <a:solidFill>
            <a:schemeClr val="bg2"/>
          </a:solidFill>
          <a:ln>
            <a:noFill/>
          </a:ln>
        </p:spPr>
        <p:txBody>
          <a:bodyPr wrap="square">
            <a:spAutoFit/>
          </a:bodyPr>
          <a:lstStyle/>
          <a:p>
            <a:r>
              <a:rPr lang="en-US" sz="1800" b="1" dirty="0" smtClean="0"/>
              <a:t>Question: </a:t>
            </a:r>
            <a:r>
              <a:rPr lang="en-US" sz="1800" dirty="0" smtClean="0"/>
              <a:t>Are the </a:t>
            </a:r>
            <a:r>
              <a:rPr lang="en-US" sz="1800" dirty="0" err="1" smtClean="0"/>
              <a:t>embeddings</a:t>
            </a:r>
            <a:r>
              <a:rPr lang="en-US" sz="1800" dirty="0" smtClean="0"/>
              <a:t> suitable for building language-invariant NLP systems?</a:t>
            </a:r>
            <a:endParaRPr lang="en-US" sz="1800" dirty="0"/>
          </a:p>
        </p:txBody>
      </p:sp>
    </p:spTree>
    <p:extLst>
      <p:ext uri="{BB962C8B-B14F-4D97-AF65-F5344CB8AC3E}">
        <p14:creationId xmlns:p14="http://schemas.microsoft.com/office/powerpoint/2010/main" val="328106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17</a:t>
            </a:fld>
            <a:endParaRPr lang="en-US" dirty="0"/>
          </a:p>
        </p:txBody>
      </p:sp>
      <p:sp>
        <p:nvSpPr>
          <p:cNvPr id="9" name="Rectangle 8"/>
          <p:cNvSpPr/>
          <p:nvPr/>
        </p:nvSpPr>
        <p:spPr>
          <a:xfrm>
            <a:off x="308129" y="1659182"/>
            <a:ext cx="11080596" cy="369332"/>
          </a:xfrm>
          <a:prstGeom prst="rect">
            <a:avLst/>
          </a:prstGeom>
          <a:solidFill>
            <a:schemeClr val="bg2"/>
          </a:solidFill>
          <a:ln>
            <a:noFill/>
          </a:ln>
        </p:spPr>
        <p:txBody>
          <a:bodyPr wrap="square">
            <a:spAutoFit/>
          </a:bodyPr>
          <a:lstStyle/>
          <a:p>
            <a:r>
              <a:rPr lang="en-US" sz="1800" b="1" dirty="0" smtClean="0"/>
              <a:t>Question: </a:t>
            </a:r>
            <a:r>
              <a:rPr lang="en-US" sz="1800" dirty="0" smtClean="0"/>
              <a:t>Can we learn cross-lingual embedding structure?</a:t>
            </a:r>
            <a:endParaRPr lang="en-US" sz="1800" dirty="0"/>
          </a:p>
        </p:txBody>
      </p:sp>
      <p:sp>
        <p:nvSpPr>
          <p:cNvPr id="11" name="Rectangle 10"/>
          <p:cNvSpPr/>
          <p:nvPr/>
        </p:nvSpPr>
        <p:spPr>
          <a:xfrm>
            <a:off x="304800" y="3059093"/>
            <a:ext cx="11404599" cy="369332"/>
          </a:xfrm>
          <a:prstGeom prst="rect">
            <a:avLst/>
          </a:prstGeom>
          <a:solidFill>
            <a:schemeClr val="bg2"/>
          </a:solidFill>
          <a:ln>
            <a:noFill/>
          </a:ln>
        </p:spPr>
        <p:txBody>
          <a:bodyPr wrap="square">
            <a:spAutoFit/>
          </a:bodyPr>
          <a:lstStyle/>
          <a:p>
            <a:r>
              <a:rPr lang="en-US" sz="1800" b="1" dirty="0" smtClean="0"/>
              <a:t>Question: </a:t>
            </a:r>
            <a:r>
              <a:rPr lang="en-US" sz="1800" dirty="0" smtClean="0"/>
              <a:t>Does the </a:t>
            </a:r>
            <a:r>
              <a:rPr lang="en-US" sz="1800" i="1" u="sng" dirty="0" smtClean="0"/>
              <a:t>cross-lingual embedding structure </a:t>
            </a:r>
            <a:r>
              <a:rPr lang="en-US" sz="1800" dirty="0" smtClean="0"/>
              <a:t>affect the quality of the </a:t>
            </a:r>
            <a:r>
              <a:rPr lang="en-US" sz="1800" i="1" u="sng" dirty="0" smtClean="0"/>
              <a:t>in-language embedding structure</a:t>
            </a:r>
            <a:r>
              <a:rPr lang="en-US" sz="1800" dirty="0" smtClean="0"/>
              <a:t>?</a:t>
            </a:r>
            <a:endParaRPr lang="en-US" sz="1800" dirty="0"/>
          </a:p>
        </p:txBody>
      </p:sp>
      <p:sp>
        <p:nvSpPr>
          <p:cNvPr id="13" name="Rectangle 12"/>
          <p:cNvSpPr/>
          <p:nvPr/>
        </p:nvSpPr>
        <p:spPr>
          <a:xfrm>
            <a:off x="338671" y="4631916"/>
            <a:ext cx="10837967" cy="369332"/>
          </a:xfrm>
          <a:prstGeom prst="rect">
            <a:avLst/>
          </a:prstGeom>
          <a:solidFill>
            <a:schemeClr val="bg2"/>
          </a:solidFill>
          <a:ln>
            <a:noFill/>
          </a:ln>
        </p:spPr>
        <p:txBody>
          <a:bodyPr wrap="square">
            <a:spAutoFit/>
          </a:bodyPr>
          <a:lstStyle/>
          <a:p>
            <a:r>
              <a:rPr lang="en-US" sz="1800" b="1" dirty="0" smtClean="0"/>
              <a:t>Question: </a:t>
            </a:r>
            <a:r>
              <a:rPr lang="en-US" sz="1800" dirty="0" smtClean="0"/>
              <a:t>Are the </a:t>
            </a:r>
            <a:r>
              <a:rPr lang="en-US" sz="1800" dirty="0" err="1" smtClean="0"/>
              <a:t>embeddings</a:t>
            </a:r>
            <a:r>
              <a:rPr lang="en-US" sz="1800" dirty="0" smtClean="0"/>
              <a:t> suitable for building language-invariant NLP systems?</a:t>
            </a:r>
            <a:endParaRPr lang="en-US" sz="1800" dirty="0"/>
          </a:p>
        </p:txBody>
      </p:sp>
      <p:sp>
        <p:nvSpPr>
          <p:cNvPr id="5" name="Rectangle 4"/>
          <p:cNvSpPr/>
          <p:nvPr/>
        </p:nvSpPr>
        <p:spPr>
          <a:xfrm>
            <a:off x="241300" y="2819400"/>
            <a:ext cx="11709400" cy="2768600"/>
          </a:xfrm>
          <a:prstGeom prst="rect">
            <a:avLst/>
          </a:prstGeom>
          <a:solidFill>
            <a:schemeClr val="bg1">
              <a:alpha val="67000"/>
            </a:schemeClr>
          </a:solidFill>
          <a:ln w="190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p14="http://schemas.microsoft.com/office/powerpoint/2010/main" val="403041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18</a:t>
            </a:fld>
            <a:endParaRPr lang="en-US" dirty="0"/>
          </a:p>
        </p:txBody>
      </p:sp>
      <p:sp>
        <p:nvSpPr>
          <p:cNvPr id="5" name="Text Placeholder 4"/>
          <p:cNvSpPr>
            <a:spLocks noGrp="1"/>
          </p:cNvSpPr>
          <p:nvPr>
            <p:ph type="body" sz="quarter" idx="13"/>
          </p:nvPr>
        </p:nvSpPr>
        <p:spPr>
          <a:xfrm>
            <a:off x="2795931" y="1866899"/>
            <a:ext cx="8861082" cy="3962401"/>
          </a:xfrm>
        </p:spPr>
        <p:txBody>
          <a:bodyPr/>
          <a:lstStyle/>
          <a:p>
            <a:r>
              <a:rPr lang="en-US" b="1" dirty="0" smtClean="0"/>
              <a:t>Systems:</a:t>
            </a:r>
          </a:p>
          <a:p>
            <a:pPr marL="458788" indent="-457200">
              <a:buFont typeface="Arial"/>
              <a:buChar char="•"/>
            </a:pPr>
            <a:r>
              <a:rPr lang="en-US" dirty="0" smtClean="0"/>
              <a:t>CBOW trained on monolingual corpus </a:t>
            </a:r>
            <a:r>
              <a:rPr lang="en-US" dirty="0" smtClean="0">
                <a:solidFill>
                  <a:schemeClr val="bg1">
                    <a:lumMod val="75000"/>
                  </a:schemeClr>
                </a:solidFill>
              </a:rPr>
              <a:t>[</a:t>
            </a:r>
            <a:r>
              <a:rPr lang="en-US" dirty="0" err="1" smtClean="0">
                <a:solidFill>
                  <a:schemeClr val="bg1">
                    <a:lumMod val="75000"/>
                  </a:schemeClr>
                </a:solidFill>
              </a:rPr>
              <a:t>Mikolov</a:t>
            </a:r>
            <a:r>
              <a:rPr lang="en-US" dirty="0" smtClean="0">
                <a:solidFill>
                  <a:schemeClr val="bg1">
                    <a:lumMod val="75000"/>
                  </a:schemeClr>
                </a:solidFill>
              </a:rPr>
              <a:t> et al.] </a:t>
            </a:r>
          </a:p>
          <a:p>
            <a:pPr marL="458788" indent="-457200">
              <a:buFont typeface="Arial"/>
              <a:buChar char="•"/>
            </a:pPr>
            <a:r>
              <a:rPr lang="en-US" dirty="0" smtClean="0"/>
              <a:t>CBOW trained on multilingual corpus</a:t>
            </a:r>
          </a:p>
          <a:p>
            <a:pPr marL="458788" indent="-457200">
              <a:buFont typeface="Arial"/>
              <a:buChar char="•"/>
            </a:pPr>
            <a:r>
              <a:rPr lang="en-US" dirty="0" err="1" smtClean="0"/>
              <a:t>CBOW+constraints</a:t>
            </a:r>
            <a:endParaRPr lang="en-US" dirty="0" smtClean="0"/>
          </a:p>
          <a:p>
            <a:pPr marL="458788" indent="-457200">
              <a:buFont typeface="Arial"/>
              <a:buChar char="•"/>
            </a:pPr>
            <a:r>
              <a:rPr lang="en-US" dirty="0" smtClean="0"/>
              <a:t>CBOW+ACS</a:t>
            </a:r>
          </a:p>
        </p:txBody>
      </p:sp>
      <p:sp>
        <p:nvSpPr>
          <p:cNvPr id="6" name="Rectangle 5"/>
          <p:cNvSpPr/>
          <p:nvPr/>
        </p:nvSpPr>
        <p:spPr>
          <a:xfrm>
            <a:off x="471604" y="5301734"/>
            <a:ext cx="9907730" cy="461665"/>
          </a:xfrm>
          <a:prstGeom prst="rect">
            <a:avLst/>
          </a:prstGeom>
        </p:spPr>
        <p:txBody>
          <a:bodyPr wrap="none">
            <a:spAutoFit/>
          </a:bodyPr>
          <a:lstStyle/>
          <a:p>
            <a:r>
              <a:rPr lang="en-US" sz="2400" b="1" dirty="0" smtClean="0"/>
              <a:t>Data</a:t>
            </a:r>
            <a:r>
              <a:rPr lang="en-US" sz="2400" dirty="0" smtClean="0"/>
              <a:t> Wikipedia in 5 Languages: English</a:t>
            </a:r>
            <a:r>
              <a:rPr lang="en-US" sz="2400" dirty="0"/>
              <a:t>, French, Spanish, German, Norwegian.</a:t>
            </a:r>
          </a:p>
        </p:txBody>
      </p:sp>
      <p:sp>
        <p:nvSpPr>
          <p:cNvPr id="7" name="Rectangle 6"/>
          <p:cNvSpPr/>
          <p:nvPr/>
        </p:nvSpPr>
        <p:spPr>
          <a:xfrm>
            <a:off x="484304" y="5708134"/>
            <a:ext cx="3313076" cy="461665"/>
          </a:xfrm>
          <a:prstGeom prst="rect">
            <a:avLst/>
          </a:prstGeom>
        </p:spPr>
        <p:txBody>
          <a:bodyPr wrap="none">
            <a:spAutoFit/>
          </a:bodyPr>
          <a:lstStyle/>
          <a:p>
            <a:r>
              <a:rPr lang="en-US" sz="2400" b="1" dirty="0" smtClean="0"/>
              <a:t>Dictionaries: </a:t>
            </a:r>
            <a:r>
              <a:rPr lang="en-US" sz="2400" dirty="0" err="1" smtClean="0"/>
              <a:t>OmegaWiki</a:t>
            </a:r>
            <a:endParaRPr lang="en-US" sz="2400" dirty="0"/>
          </a:p>
        </p:txBody>
      </p:sp>
    </p:spTree>
    <p:extLst>
      <p:ext uri="{BB962C8B-B14F-4D97-AF65-F5344CB8AC3E}">
        <p14:creationId xmlns:p14="http://schemas.microsoft.com/office/powerpoint/2010/main" val="424694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15900"/>
            <a:ext cx="11125200" cy="889000"/>
          </a:xfrm>
        </p:spPr>
        <p:txBody>
          <a:bodyPr/>
          <a:lstStyle/>
          <a:p>
            <a:r>
              <a:rPr lang="en-US" dirty="0" smtClean="0"/>
              <a:t>Data for training word </a:t>
            </a:r>
            <a:r>
              <a:rPr lang="en-US" dirty="0" err="1" smtClean="0"/>
              <a:t>embeddings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19</a:t>
            </a:fld>
            <a:endParaRPr lang="en-US" dirty="0"/>
          </a:p>
        </p:txBody>
      </p:sp>
      <p:sp>
        <p:nvSpPr>
          <p:cNvPr id="5" name="Text Placeholder 4"/>
          <p:cNvSpPr>
            <a:spLocks noGrp="1"/>
          </p:cNvSpPr>
          <p:nvPr>
            <p:ph type="body" sz="quarter" idx="13"/>
          </p:nvPr>
        </p:nvSpPr>
        <p:spPr>
          <a:xfrm>
            <a:off x="306731" y="1676399"/>
            <a:ext cx="7465669" cy="3962401"/>
          </a:xfrm>
        </p:spPr>
        <p:txBody>
          <a:bodyPr/>
          <a:lstStyle/>
          <a:p>
            <a:r>
              <a:rPr lang="en-US" b="1" dirty="0" smtClean="0"/>
              <a:t>Wikipedia in five languages: </a:t>
            </a:r>
            <a:r>
              <a:rPr lang="en-US" dirty="0" smtClean="0"/>
              <a:t>English, French, Spanish, German, Norwegian.</a:t>
            </a:r>
          </a:p>
          <a:p>
            <a:pPr marL="458788" indent="-457200">
              <a:buFont typeface="Arial"/>
              <a:buChar char="•"/>
            </a:pPr>
            <a:r>
              <a:rPr lang="en-US" dirty="0" smtClean="0"/>
              <a:t>Multilingual corpus: docs from all five languages</a:t>
            </a:r>
          </a:p>
          <a:p>
            <a:pPr marL="458788" indent="-457200">
              <a:buFont typeface="Arial"/>
              <a:buChar char="•"/>
            </a:pPr>
            <a:r>
              <a:rPr lang="en-US" dirty="0" smtClean="0"/>
              <a:t>Bilingual corpora: docs from two languages</a:t>
            </a:r>
          </a:p>
          <a:p>
            <a:pPr marL="458788" indent="-457200">
              <a:buFont typeface="Arial"/>
              <a:buChar char="•"/>
            </a:pPr>
            <a:r>
              <a:rPr lang="en-US" dirty="0" smtClean="0"/>
              <a:t>Monolingual corpora: docs from a one language</a:t>
            </a:r>
            <a:endParaRPr lang="en-US" dirty="0"/>
          </a:p>
          <a:p>
            <a:r>
              <a:rPr lang="en-US" b="1" dirty="0" smtClean="0"/>
              <a:t>Word translations: </a:t>
            </a:r>
            <a:r>
              <a:rPr lang="en-US" dirty="0" err="1" smtClean="0"/>
              <a:t>OmegaWiki</a:t>
            </a:r>
            <a:endParaRPr lang="en-US" dirty="0" smtClean="0"/>
          </a:p>
        </p:txBody>
      </p:sp>
      <p:sp>
        <p:nvSpPr>
          <p:cNvPr id="6" name="TextBox 5"/>
          <p:cNvSpPr txBox="1"/>
          <p:nvPr/>
        </p:nvSpPr>
        <p:spPr>
          <a:xfrm>
            <a:off x="7835900" y="4902200"/>
            <a:ext cx="4013200" cy="1104900"/>
          </a:xfrm>
          <a:prstGeom prst="rect">
            <a:avLst/>
          </a:prstGeom>
          <a:solidFill>
            <a:schemeClr val="accent3">
              <a:lumMod val="20000"/>
              <a:lumOff val="80000"/>
            </a:schemeClr>
          </a:solidFill>
        </p:spPr>
        <p:txBody>
          <a:bodyPr wrap="none" lIns="0" tIns="0" rIns="0" bIns="0" rtlCol="0">
            <a:noAutofit/>
          </a:bodyPr>
          <a:lstStyle/>
          <a:p>
            <a:pPr>
              <a:lnSpc>
                <a:spcPct val="90000"/>
              </a:lnSpc>
            </a:pPr>
            <a:r>
              <a:rPr lang="en-US" sz="2400" b="1" dirty="0" smtClean="0"/>
              <a:t>Concept set examples: </a:t>
            </a:r>
          </a:p>
          <a:p>
            <a:pPr marL="285750" indent="-285750">
              <a:lnSpc>
                <a:spcPct val="90000"/>
              </a:lnSpc>
              <a:buFont typeface="Arial"/>
              <a:buChar char="•"/>
            </a:pPr>
            <a:r>
              <a:rPr lang="en-US" sz="2400" dirty="0" smtClean="0"/>
              <a:t>{red, rouge, </a:t>
            </a:r>
            <a:r>
              <a:rPr lang="en-US" sz="2400" dirty="0" err="1" smtClean="0"/>
              <a:t>rojo</a:t>
            </a:r>
            <a:r>
              <a:rPr lang="en-US" sz="2400" dirty="0" smtClean="0"/>
              <a:t>}</a:t>
            </a:r>
          </a:p>
          <a:p>
            <a:pPr marL="285750" indent="-285750">
              <a:lnSpc>
                <a:spcPct val="90000"/>
              </a:lnSpc>
              <a:buFont typeface="Arial"/>
              <a:buChar char="•"/>
            </a:pPr>
            <a:r>
              <a:rPr lang="en-US" sz="2400" dirty="0" smtClean="0"/>
              <a:t>{king, </a:t>
            </a:r>
            <a:r>
              <a:rPr lang="en-US" sz="2400" dirty="0" err="1" smtClean="0"/>
              <a:t>roi</a:t>
            </a:r>
            <a:r>
              <a:rPr lang="en-US" sz="2400" dirty="0" smtClean="0"/>
              <a:t>}</a:t>
            </a:r>
          </a:p>
        </p:txBody>
      </p:sp>
      <p:graphicFrame>
        <p:nvGraphicFramePr>
          <p:cNvPr id="7" name="Table 6"/>
          <p:cNvGraphicFramePr>
            <a:graphicFrameLocks noGrp="1"/>
          </p:cNvGraphicFramePr>
          <p:nvPr>
            <p:extLst>
              <p:ext uri="{D42A27DB-BD31-4B8C-83A1-F6EECF244321}">
                <p14:modId xmlns:p14="http://schemas.microsoft.com/office/powerpoint/2010/main" val="3989660547"/>
              </p:ext>
            </p:extLst>
          </p:nvPr>
        </p:nvGraphicFramePr>
        <p:xfrm>
          <a:off x="7807420" y="1763661"/>
          <a:ext cx="4149468" cy="2834640"/>
        </p:xfrm>
        <a:graphic>
          <a:graphicData uri="http://schemas.openxmlformats.org/drawingml/2006/table">
            <a:tbl>
              <a:tblPr firstRow="1" bandRow="1">
                <a:tableStyleId>{2D5ABB26-0587-4C30-8999-92F81FD0307C}</a:tableStyleId>
              </a:tblPr>
              <a:tblGrid>
                <a:gridCol w="1383156"/>
                <a:gridCol w="1383156"/>
                <a:gridCol w="1383156"/>
              </a:tblGrid>
              <a:tr h="0">
                <a:tc>
                  <a:txBody>
                    <a:bodyPr/>
                    <a:lstStyle/>
                    <a:p>
                      <a:endParaRPr lang="en-US" sz="1800" dirty="0"/>
                    </a:p>
                  </a:txBody>
                  <a:tcPr>
                    <a:lnL w="12700" cap="flat" cmpd="sng" algn="ctr">
                      <a:solidFill>
                        <a:prstClr val="white">
                          <a:lumMod val="50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gridSpan="2">
                  <a:txBody>
                    <a:bodyPr/>
                    <a:lstStyle/>
                    <a:p>
                      <a:pPr algn="ctr"/>
                      <a:r>
                        <a:rPr lang="en-US" sz="1800" dirty="0" smtClean="0"/>
                        <a:t>Embedding Data</a:t>
                      </a:r>
                      <a:endParaRPr lang="en-US" sz="1800" dirty="0"/>
                    </a:p>
                  </a:txBody>
                  <a:tcPr>
                    <a:lnL w="12700" cap="flat" cmpd="sng" algn="ctr">
                      <a:solidFill>
                        <a:scrgbClr r="0" g="0" b="0"/>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hMerge="1">
                  <a:txBody>
                    <a:bodyPr/>
                    <a:lstStyle/>
                    <a:p>
                      <a:endParaRPr lang="en-US" sz="1800" dirty="0"/>
                    </a:p>
                  </a:txBody>
                  <a:tcPr/>
                </a:tc>
              </a:tr>
              <a:tr h="129590">
                <a:tc>
                  <a:txBody>
                    <a:bodyPr/>
                    <a:lstStyle/>
                    <a:p>
                      <a:r>
                        <a:rPr lang="en-US" sz="1800" dirty="0" smtClean="0"/>
                        <a:t>Language</a:t>
                      </a:r>
                      <a:endParaRPr lang="en-US" sz="1800" dirty="0"/>
                    </a:p>
                  </a:txBody>
                  <a:tcPr>
                    <a:lnL w="12700" cap="flat" cmpd="sng" algn="ctr">
                      <a:solidFill>
                        <a:prstClr val="white">
                          <a:lumMod val="50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sz="1800" smtClean="0"/>
                        <a:t>#Wikipedia</a:t>
                      </a:r>
                      <a:r>
                        <a:rPr lang="en-US" sz="1800" baseline="0" smtClean="0"/>
                        <a:t> </a:t>
                      </a:r>
                      <a:r>
                        <a:rPr lang="en-US" sz="1800" smtClean="0"/>
                        <a:t>Docs </a:t>
                      </a:r>
                      <a:r>
                        <a:rPr lang="en-US" sz="1800" dirty="0" smtClean="0"/>
                        <a:t>(x10</a:t>
                      </a:r>
                      <a:r>
                        <a:rPr lang="en-US" sz="1800" baseline="30000" dirty="0" smtClean="0"/>
                        <a:t>6</a:t>
                      </a:r>
                      <a:r>
                        <a:rPr lang="en-US" sz="1800" dirty="0" smtClean="0"/>
                        <a:t>)</a:t>
                      </a:r>
                      <a:endParaRPr lang="en-US" sz="18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sz="1800" dirty="0" smtClean="0"/>
                        <a:t>#</a:t>
                      </a:r>
                      <a:r>
                        <a:rPr lang="en-US" sz="1800" dirty="0" err="1" smtClean="0"/>
                        <a:t>OmegaWiki</a:t>
                      </a:r>
                      <a:r>
                        <a:rPr lang="en-US" sz="1800" dirty="0" smtClean="0"/>
                        <a:t> Concepts</a:t>
                      </a:r>
                      <a:endParaRPr lang="en-US" sz="1800" dirty="0"/>
                    </a:p>
                  </a:txBody>
                  <a:tcPr>
                    <a:lnR w="12700" cap="flat" cmpd="sng" algn="ctr">
                      <a:solidFill>
                        <a:prstClr val="white">
                          <a:lumMod val="50000"/>
                        </a:prstClr>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129590">
                <a:tc>
                  <a:txBody>
                    <a:bodyPr/>
                    <a:lstStyle/>
                    <a:p>
                      <a:r>
                        <a:rPr lang="en-US" sz="1800" dirty="0" smtClean="0"/>
                        <a:t>English (en)</a:t>
                      </a:r>
                      <a:endParaRPr lang="en-US" sz="1800" dirty="0"/>
                    </a:p>
                  </a:txBody>
                  <a:tcPr>
                    <a:lnL w="12700" cap="flat" cmpd="sng" algn="ctr">
                      <a:solidFill>
                        <a:prstClr val="white">
                          <a:lumMod val="50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bg1">
                        <a:lumMod val="85000"/>
                      </a:schemeClr>
                    </a:solidFill>
                  </a:tcPr>
                </a:tc>
                <a:tc>
                  <a:txBody>
                    <a:bodyPr/>
                    <a:lstStyle/>
                    <a:p>
                      <a:pPr algn="r"/>
                      <a:r>
                        <a:rPr lang="en-US" sz="1800" dirty="0" smtClean="0"/>
                        <a:t>4.87</a:t>
                      </a:r>
                      <a:endParaRPr lang="en-US" sz="18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chemeClr val="bg1">
                        <a:lumMod val="85000"/>
                      </a:schemeClr>
                    </a:solidFill>
                  </a:tcPr>
                </a:tc>
                <a:tc>
                  <a:txBody>
                    <a:bodyPr/>
                    <a:lstStyle/>
                    <a:p>
                      <a:pPr algn="r"/>
                      <a:r>
                        <a:rPr lang="en-US" sz="1800" dirty="0" smtClean="0"/>
                        <a:t>8821</a:t>
                      </a:r>
                      <a:endParaRPr lang="en-US" sz="1800" dirty="0"/>
                    </a:p>
                  </a:txBody>
                  <a:tcPr>
                    <a:lnR w="12700" cap="flat" cmpd="sng" algn="ctr">
                      <a:solidFill>
                        <a:prstClr val="white">
                          <a:lumMod val="50000"/>
                        </a:prstClr>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bg1">
                        <a:lumMod val="85000"/>
                      </a:schemeClr>
                    </a:solidFill>
                  </a:tcPr>
                </a:tc>
              </a:tr>
              <a:tr h="129590">
                <a:tc>
                  <a:txBody>
                    <a:bodyPr/>
                    <a:lstStyle/>
                    <a:p>
                      <a:r>
                        <a:rPr lang="en-US" sz="1800" dirty="0" smtClean="0"/>
                        <a:t>French (</a:t>
                      </a:r>
                      <a:r>
                        <a:rPr lang="en-US" sz="1800" dirty="0" err="1" smtClean="0"/>
                        <a:t>fr</a:t>
                      </a:r>
                      <a:r>
                        <a:rPr lang="en-US" sz="1800" dirty="0" smtClean="0"/>
                        <a:t>)</a:t>
                      </a:r>
                      <a:endParaRPr lang="en-US" sz="1800" dirty="0"/>
                    </a:p>
                  </a:txBody>
                  <a:tcPr>
                    <a:lnL w="12700" cap="flat" cmpd="sng" algn="ctr">
                      <a:solidFill>
                        <a:prstClr val="white">
                          <a:lumMod val="50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bg1">
                        <a:lumMod val="85000"/>
                      </a:schemeClr>
                    </a:solidFill>
                  </a:tcPr>
                </a:tc>
                <a:tc>
                  <a:txBody>
                    <a:bodyPr/>
                    <a:lstStyle/>
                    <a:p>
                      <a:pPr algn="r"/>
                      <a:r>
                        <a:rPr lang="en-US" sz="1800" dirty="0" smtClean="0"/>
                        <a:t>1.62</a:t>
                      </a:r>
                      <a:endParaRPr lang="en-US" sz="1800" dirty="0"/>
                    </a:p>
                  </a:txBody>
                  <a:tcPr>
                    <a:lnL w="12700" cap="flat" cmpd="sng" algn="ctr">
                      <a:solidFill>
                        <a:scrgbClr r="0" g="0" b="0"/>
                      </a:solidFill>
                      <a:prstDash val="solid"/>
                      <a:round/>
                      <a:headEnd type="none" w="med" len="med"/>
                      <a:tailEnd type="none" w="med" len="med"/>
                    </a:lnL>
                    <a:solidFill>
                      <a:schemeClr val="bg1">
                        <a:lumMod val="85000"/>
                      </a:schemeClr>
                    </a:solidFill>
                  </a:tcPr>
                </a:tc>
                <a:tc>
                  <a:txBody>
                    <a:bodyPr/>
                    <a:lstStyle/>
                    <a:p>
                      <a:pPr algn="r"/>
                      <a:r>
                        <a:rPr lang="en-US" sz="1800" dirty="0" smtClean="0"/>
                        <a:t>7408</a:t>
                      </a:r>
                      <a:endParaRPr lang="en-US" sz="1800" dirty="0"/>
                    </a:p>
                  </a:txBody>
                  <a:tcPr>
                    <a:lnR w="12700" cap="flat" cmpd="sng" algn="ctr">
                      <a:solidFill>
                        <a:prstClr val="white">
                          <a:lumMod val="50000"/>
                        </a:prstClr>
                      </a:solidFill>
                      <a:prstDash val="solid"/>
                      <a:round/>
                      <a:headEnd type="none" w="med" len="med"/>
                      <a:tailEnd type="none" w="med" len="med"/>
                    </a:lnR>
                    <a:solidFill>
                      <a:schemeClr val="bg1">
                        <a:lumMod val="85000"/>
                      </a:schemeClr>
                    </a:solidFill>
                  </a:tcPr>
                </a:tc>
              </a:tr>
              <a:tr h="129590">
                <a:tc>
                  <a:txBody>
                    <a:bodyPr/>
                    <a:lstStyle/>
                    <a:p>
                      <a:r>
                        <a:rPr lang="en-US" sz="1800" dirty="0" smtClean="0"/>
                        <a:t>German (de)</a:t>
                      </a:r>
                      <a:endParaRPr lang="en-US" sz="1800" dirty="0"/>
                    </a:p>
                  </a:txBody>
                  <a:tcPr>
                    <a:lnL w="12700" cap="flat" cmpd="sng" algn="ctr">
                      <a:solidFill>
                        <a:prstClr val="white">
                          <a:lumMod val="50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bg1">
                        <a:lumMod val="85000"/>
                      </a:schemeClr>
                    </a:solidFill>
                  </a:tcPr>
                </a:tc>
                <a:tc>
                  <a:txBody>
                    <a:bodyPr/>
                    <a:lstStyle/>
                    <a:p>
                      <a:pPr algn="r"/>
                      <a:r>
                        <a:rPr lang="en-US" sz="1800" dirty="0" smtClean="0"/>
                        <a:t>1.82</a:t>
                      </a:r>
                      <a:endParaRPr lang="en-US" sz="1800" dirty="0"/>
                    </a:p>
                  </a:txBody>
                  <a:tcPr>
                    <a:lnL w="12700" cap="flat" cmpd="sng" algn="ctr">
                      <a:solidFill>
                        <a:scrgbClr r="0" g="0" b="0"/>
                      </a:solidFill>
                      <a:prstDash val="solid"/>
                      <a:round/>
                      <a:headEnd type="none" w="med" len="med"/>
                      <a:tailEnd type="none" w="med" len="med"/>
                    </a:lnL>
                    <a:solidFill>
                      <a:schemeClr val="bg1">
                        <a:lumMod val="85000"/>
                      </a:schemeClr>
                    </a:solidFill>
                  </a:tcPr>
                </a:tc>
                <a:tc>
                  <a:txBody>
                    <a:bodyPr/>
                    <a:lstStyle/>
                    <a:p>
                      <a:pPr algn="r"/>
                      <a:r>
                        <a:rPr lang="en-US" sz="1800" dirty="0" smtClean="0"/>
                        <a:t>8258</a:t>
                      </a:r>
                      <a:endParaRPr lang="en-US" sz="1800" dirty="0"/>
                    </a:p>
                  </a:txBody>
                  <a:tcPr>
                    <a:lnR w="12700" cap="flat" cmpd="sng" algn="ctr">
                      <a:solidFill>
                        <a:prstClr val="white">
                          <a:lumMod val="50000"/>
                        </a:prstClr>
                      </a:solidFill>
                      <a:prstDash val="solid"/>
                      <a:round/>
                      <a:headEnd type="none" w="med" len="med"/>
                      <a:tailEnd type="none" w="med" len="med"/>
                    </a:lnR>
                    <a:solidFill>
                      <a:schemeClr val="bg1">
                        <a:lumMod val="85000"/>
                      </a:schemeClr>
                    </a:solidFill>
                  </a:tcPr>
                </a:tc>
              </a:tr>
              <a:tr h="129590">
                <a:tc>
                  <a:txBody>
                    <a:bodyPr/>
                    <a:lstStyle/>
                    <a:p>
                      <a:r>
                        <a:rPr lang="en-US" sz="1800" dirty="0" smtClean="0"/>
                        <a:t>Spanish (</a:t>
                      </a:r>
                      <a:r>
                        <a:rPr lang="en-US" sz="1800" dirty="0" err="1" smtClean="0"/>
                        <a:t>es</a:t>
                      </a:r>
                      <a:r>
                        <a:rPr lang="en-US" sz="1800" dirty="0" smtClean="0"/>
                        <a:t>)</a:t>
                      </a:r>
                      <a:endParaRPr lang="en-US" sz="1800" dirty="0"/>
                    </a:p>
                  </a:txBody>
                  <a:tcPr>
                    <a:lnL w="12700" cap="flat" cmpd="sng" algn="ctr">
                      <a:solidFill>
                        <a:prstClr val="white">
                          <a:lumMod val="50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bg1">
                        <a:lumMod val="85000"/>
                      </a:schemeClr>
                    </a:solidFill>
                  </a:tcPr>
                </a:tc>
                <a:tc>
                  <a:txBody>
                    <a:bodyPr/>
                    <a:lstStyle/>
                    <a:p>
                      <a:pPr algn="r"/>
                      <a:r>
                        <a:rPr lang="en-US" sz="1800" dirty="0" smtClean="0"/>
                        <a:t>1.18</a:t>
                      </a:r>
                      <a:endParaRPr lang="en-US" sz="1800" dirty="0"/>
                    </a:p>
                  </a:txBody>
                  <a:tcPr>
                    <a:lnL w="12700" cap="flat" cmpd="sng" algn="ctr">
                      <a:solidFill>
                        <a:scrgbClr r="0" g="0" b="0"/>
                      </a:solidFill>
                      <a:prstDash val="solid"/>
                      <a:round/>
                      <a:headEnd type="none" w="med" len="med"/>
                      <a:tailEnd type="none" w="med" len="med"/>
                    </a:lnL>
                    <a:solidFill>
                      <a:schemeClr val="bg1">
                        <a:lumMod val="85000"/>
                      </a:schemeClr>
                    </a:solidFill>
                  </a:tcPr>
                </a:tc>
                <a:tc>
                  <a:txBody>
                    <a:bodyPr/>
                    <a:lstStyle/>
                    <a:p>
                      <a:pPr algn="r"/>
                      <a:r>
                        <a:rPr lang="en-US" sz="1800" dirty="0" smtClean="0"/>
                        <a:t>6501</a:t>
                      </a:r>
                      <a:endParaRPr lang="en-US" sz="1800" dirty="0"/>
                    </a:p>
                  </a:txBody>
                  <a:tcPr>
                    <a:lnR w="12700" cap="flat" cmpd="sng" algn="ctr">
                      <a:solidFill>
                        <a:prstClr val="white">
                          <a:lumMod val="50000"/>
                        </a:prstClr>
                      </a:solidFill>
                      <a:prstDash val="solid"/>
                      <a:round/>
                      <a:headEnd type="none" w="med" len="med"/>
                      <a:tailEnd type="none" w="med" len="med"/>
                    </a:lnR>
                    <a:solidFill>
                      <a:schemeClr val="bg1">
                        <a:lumMod val="85000"/>
                      </a:schemeClr>
                    </a:solidFill>
                  </a:tcPr>
                </a:tc>
              </a:tr>
              <a:tr h="129590">
                <a:tc>
                  <a:txBody>
                    <a:bodyPr/>
                    <a:lstStyle/>
                    <a:p>
                      <a:r>
                        <a:rPr lang="en-US" sz="1800" dirty="0" smtClean="0"/>
                        <a:t>Bokmal</a:t>
                      </a:r>
                      <a:r>
                        <a:rPr lang="en-US" sz="1800" baseline="0" dirty="0" smtClean="0"/>
                        <a:t> (no)</a:t>
                      </a:r>
                      <a:endParaRPr lang="en-US" sz="1800" dirty="0"/>
                    </a:p>
                  </a:txBody>
                  <a:tcPr>
                    <a:lnL w="12700" cap="flat" cmpd="sng" algn="ctr">
                      <a:solidFill>
                        <a:prstClr val="white">
                          <a:lumMod val="50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prstClr val="white">
                          <a:lumMod val="50000"/>
                        </a:prstClr>
                      </a:solidFill>
                      <a:prstDash val="solid"/>
                      <a:round/>
                      <a:headEnd type="none" w="med" len="med"/>
                      <a:tailEnd type="none" w="med" len="med"/>
                    </a:lnB>
                    <a:solidFill>
                      <a:schemeClr val="bg1">
                        <a:lumMod val="85000"/>
                      </a:schemeClr>
                    </a:solidFill>
                  </a:tcPr>
                </a:tc>
                <a:tc>
                  <a:txBody>
                    <a:bodyPr/>
                    <a:lstStyle/>
                    <a:p>
                      <a:pPr algn="r"/>
                      <a:r>
                        <a:rPr lang="en-US" sz="1800" dirty="0" smtClean="0"/>
                        <a:t>0.41</a:t>
                      </a:r>
                      <a:endParaRPr lang="en-US" sz="1800" dirty="0"/>
                    </a:p>
                  </a:txBody>
                  <a:tcPr>
                    <a:lnL w="12700" cap="flat" cmpd="sng" algn="ctr">
                      <a:solidFill>
                        <a:scrgbClr r="0" g="0" b="0"/>
                      </a:solidFill>
                      <a:prstDash val="solid"/>
                      <a:round/>
                      <a:headEnd type="none" w="med" len="med"/>
                      <a:tailEnd type="none" w="med" len="med"/>
                    </a:lnL>
                    <a:lnB w="12700" cap="flat" cmpd="sng" algn="ctr">
                      <a:solidFill>
                        <a:prstClr val="white">
                          <a:lumMod val="50000"/>
                        </a:prstClr>
                      </a:solidFill>
                      <a:prstDash val="solid"/>
                      <a:round/>
                      <a:headEnd type="none" w="med" len="med"/>
                      <a:tailEnd type="none" w="med" len="med"/>
                    </a:lnB>
                    <a:solidFill>
                      <a:schemeClr val="bg1">
                        <a:lumMod val="85000"/>
                      </a:schemeClr>
                    </a:solidFill>
                  </a:tcPr>
                </a:tc>
                <a:tc>
                  <a:txBody>
                    <a:bodyPr/>
                    <a:lstStyle/>
                    <a:p>
                      <a:pPr algn="r"/>
                      <a:r>
                        <a:rPr lang="en-US" sz="1800" dirty="0" smtClean="0"/>
                        <a:t>5336</a:t>
                      </a:r>
                      <a:endParaRPr lang="en-US" sz="1800" dirty="0"/>
                    </a:p>
                  </a:txBody>
                  <a:tcPr>
                    <a:lnR w="12700" cap="flat" cmpd="sng" algn="ctr">
                      <a:solidFill>
                        <a:prstClr val="white">
                          <a:lumMod val="50000"/>
                        </a:prstClr>
                      </a:solidFill>
                      <a:prstDash val="solid"/>
                      <a:round/>
                      <a:headEnd type="none" w="med" len="med"/>
                      <a:tailEnd type="none" w="med" len="med"/>
                    </a:lnR>
                    <a:lnB w="12700" cap="flat" cmpd="sng" algn="ctr">
                      <a:solidFill>
                        <a:prstClr val="white">
                          <a:lumMod val="50000"/>
                        </a:prstClr>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1614098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C51EAA63-D034-42AE-91FA-B13B9518C7BE}" type="slidenum">
              <a:rPr lang="en-US" smtClean="0"/>
              <a:t>2</a:t>
            </a:fld>
            <a:endParaRPr lang="en-US" dirty="0"/>
          </a:p>
        </p:txBody>
      </p:sp>
    </p:spTree>
    <p:extLst>
      <p:ext uri="{BB962C8B-B14F-4D97-AF65-F5344CB8AC3E}">
        <p14:creationId xmlns:p14="http://schemas.microsoft.com/office/powerpoint/2010/main" val="308531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embedding</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20</a:t>
            </a:fld>
            <a:endParaRPr lang="en-US" dirty="0"/>
          </a:p>
        </p:txBody>
      </p:sp>
      <p:sp>
        <p:nvSpPr>
          <p:cNvPr id="5" name="Text Placeholder 4"/>
          <p:cNvSpPr>
            <a:spLocks noGrp="1"/>
          </p:cNvSpPr>
          <p:nvPr>
            <p:ph type="body" sz="quarter" idx="13"/>
          </p:nvPr>
        </p:nvSpPr>
        <p:spPr>
          <a:xfrm>
            <a:off x="2795931" y="1981199"/>
            <a:ext cx="8861082" cy="495301"/>
          </a:xfrm>
        </p:spPr>
        <p:txBody>
          <a:bodyPr/>
          <a:lstStyle/>
          <a:p>
            <a:r>
              <a:rPr lang="en-US" b="1" dirty="0" smtClean="0"/>
              <a:t>Experiment 1: </a:t>
            </a:r>
            <a:r>
              <a:rPr lang="en-US" dirty="0" smtClean="0"/>
              <a:t>divide concept sets into train and test sets</a:t>
            </a:r>
            <a:endParaRPr lang="en-US" dirty="0"/>
          </a:p>
        </p:txBody>
      </p:sp>
      <p:sp>
        <p:nvSpPr>
          <p:cNvPr id="6" name="TextBox 5"/>
          <p:cNvSpPr txBox="1"/>
          <p:nvPr/>
        </p:nvSpPr>
        <p:spPr>
          <a:xfrm>
            <a:off x="2819400" y="2679700"/>
            <a:ext cx="4013200" cy="1460500"/>
          </a:xfrm>
          <a:prstGeom prst="rect">
            <a:avLst/>
          </a:prstGeom>
          <a:solidFill>
            <a:schemeClr val="accent3">
              <a:lumMod val="20000"/>
              <a:lumOff val="80000"/>
            </a:schemeClr>
          </a:solidFill>
        </p:spPr>
        <p:txBody>
          <a:bodyPr wrap="none" lIns="0" tIns="0" rIns="0" bIns="0" rtlCol="0">
            <a:noAutofit/>
          </a:bodyPr>
          <a:lstStyle/>
          <a:p>
            <a:pPr>
              <a:lnSpc>
                <a:spcPct val="90000"/>
              </a:lnSpc>
            </a:pPr>
            <a:r>
              <a:rPr lang="en-US" sz="2400" b="1" dirty="0" smtClean="0"/>
              <a:t>Train:</a:t>
            </a:r>
          </a:p>
          <a:p>
            <a:pPr marL="285750" indent="-285750">
              <a:lnSpc>
                <a:spcPct val="90000"/>
              </a:lnSpc>
              <a:buFont typeface="Arial"/>
              <a:buChar char="•"/>
            </a:pPr>
            <a:r>
              <a:rPr lang="en-US" sz="2400" dirty="0" smtClean="0"/>
              <a:t>{red, rouge, </a:t>
            </a:r>
            <a:r>
              <a:rPr lang="en-US" sz="2400" dirty="0" err="1" smtClean="0"/>
              <a:t>rojo</a:t>
            </a:r>
            <a:r>
              <a:rPr lang="en-US" sz="2400" dirty="0" smtClean="0"/>
              <a:t>}</a:t>
            </a:r>
          </a:p>
          <a:p>
            <a:pPr marL="285750" indent="-285750">
              <a:lnSpc>
                <a:spcPct val="90000"/>
              </a:lnSpc>
              <a:buFont typeface="Arial"/>
              <a:buChar char="•"/>
            </a:pPr>
            <a:r>
              <a:rPr lang="en-US" sz="2400" dirty="0" smtClean="0"/>
              <a:t>{…}</a:t>
            </a:r>
          </a:p>
          <a:p>
            <a:pPr marL="285750" indent="-285750">
              <a:lnSpc>
                <a:spcPct val="90000"/>
              </a:lnSpc>
              <a:buFont typeface="Arial"/>
              <a:buChar char="•"/>
            </a:pPr>
            <a:r>
              <a:rPr lang="en-US" sz="2400" dirty="0" smtClean="0"/>
              <a:t>…</a:t>
            </a:r>
          </a:p>
        </p:txBody>
      </p:sp>
      <p:sp>
        <p:nvSpPr>
          <p:cNvPr id="7" name="TextBox 6"/>
          <p:cNvSpPr txBox="1"/>
          <p:nvPr/>
        </p:nvSpPr>
        <p:spPr>
          <a:xfrm>
            <a:off x="7073900" y="2692400"/>
            <a:ext cx="4013200" cy="1435100"/>
          </a:xfrm>
          <a:prstGeom prst="rect">
            <a:avLst/>
          </a:prstGeom>
          <a:solidFill>
            <a:schemeClr val="accent3">
              <a:lumMod val="20000"/>
              <a:lumOff val="80000"/>
            </a:schemeClr>
          </a:solidFill>
        </p:spPr>
        <p:txBody>
          <a:bodyPr wrap="none" lIns="0" tIns="0" rIns="0" bIns="0" rtlCol="0">
            <a:noAutofit/>
          </a:bodyPr>
          <a:lstStyle/>
          <a:p>
            <a:pPr>
              <a:lnSpc>
                <a:spcPct val="90000"/>
              </a:lnSpc>
            </a:pPr>
            <a:r>
              <a:rPr lang="en-US" sz="2400" b="1" dirty="0" smtClean="0"/>
              <a:t>Test:</a:t>
            </a:r>
          </a:p>
          <a:p>
            <a:pPr marL="285750" indent="-285750">
              <a:lnSpc>
                <a:spcPct val="90000"/>
              </a:lnSpc>
              <a:buFont typeface="Arial"/>
              <a:buChar char="•"/>
            </a:pPr>
            <a:r>
              <a:rPr lang="en-US" sz="2400" dirty="0" smtClean="0"/>
              <a:t>{king, </a:t>
            </a:r>
            <a:r>
              <a:rPr lang="en-US" sz="2400" dirty="0" err="1" smtClean="0"/>
              <a:t>roi</a:t>
            </a:r>
            <a:r>
              <a:rPr lang="en-US" sz="2400" dirty="0" smtClean="0"/>
              <a:t>, </a:t>
            </a:r>
            <a:r>
              <a:rPr lang="en-US" sz="2400" dirty="0" err="1" smtClean="0"/>
              <a:t>rey</a:t>
            </a:r>
            <a:r>
              <a:rPr lang="en-US" sz="2400" dirty="0" smtClean="0"/>
              <a:t>, </a:t>
            </a:r>
            <a:r>
              <a:rPr lang="en-US" sz="2400" dirty="0" err="1"/>
              <a:t>konge</a:t>
            </a:r>
            <a:r>
              <a:rPr lang="en-US" sz="2400" dirty="0" smtClean="0"/>
              <a:t>}</a:t>
            </a:r>
          </a:p>
          <a:p>
            <a:pPr marL="285750" indent="-285750">
              <a:lnSpc>
                <a:spcPct val="90000"/>
              </a:lnSpc>
              <a:buFont typeface="Arial"/>
              <a:buChar char="•"/>
            </a:pPr>
            <a:r>
              <a:rPr lang="en-US" sz="2400" dirty="0" smtClean="0"/>
              <a:t>{blue, </a:t>
            </a:r>
            <a:r>
              <a:rPr lang="en-US" sz="2400" dirty="0" err="1" smtClean="0"/>
              <a:t>azur</a:t>
            </a:r>
            <a:r>
              <a:rPr lang="en-US" sz="2400" dirty="0" smtClean="0"/>
              <a:t>, …}</a:t>
            </a:r>
          </a:p>
          <a:p>
            <a:pPr marL="285750" indent="-285750">
              <a:lnSpc>
                <a:spcPct val="90000"/>
              </a:lnSpc>
              <a:buFont typeface="Arial"/>
              <a:buChar char="•"/>
            </a:pPr>
            <a:r>
              <a:rPr lang="en-US" sz="2400" dirty="0" smtClean="0"/>
              <a:t>…</a:t>
            </a:r>
          </a:p>
        </p:txBody>
      </p:sp>
      <p:sp>
        <p:nvSpPr>
          <p:cNvPr id="8" name="TextBox 7"/>
          <p:cNvSpPr txBox="1"/>
          <p:nvPr/>
        </p:nvSpPr>
        <p:spPr>
          <a:xfrm>
            <a:off x="2946400" y="4203700"/>
            <a:ext cx="3606800" cy="533400"/>
          </a:xfrm>
          <a:prstGeom prst="rect">
            <a:avLst/>
          </a:prstGeom>
          <a:noFill/>
        </p:spPr>
        <p:txBody>
          <a:bodyPr wrap="none" lIns="0" tIns="0" rIns="0" bIns="0" rtlCol="0">
            <a:noAutofit/>
          </a:bodyPr>
          <a:lstStyle/>
          <a:p>
            <a:pPr>
              <a:lnSpc>
                <a:spcPct val="90000"/>
              </a:lnSpc>
            </a:pPr>
            <a:r>
              <a:rPr lang="en-US" dirty="0"/>
              <a:t>F</a:t>
            </a:r>
            <a:r>
              <a:rPr lang="en-US" dirty="0" smtClean="0"/>
              <a:t>or training multilingual embedding.</a:t>
            </a:r>
          </a:p>
        </p:txBody>
      </p:sp>
      <p:sp>
        <p:nvSpPr>
          <p:cNvPr id="9" name="TextBox 8"/>
          <p:cNvSpPr txBox="1"/>
          <p:nvPr/>
        </p:nvSpPr>
        <p:spPr>
          <a:xfrm>
            <a:off x="7086600" y="4178300"/>
            <a:ext cx="4699000" cy="533400"/>
          </a:xfrm>
          <a:prstGeom prst="rect">
            <a:avLst/>
          </a:prstGeom>
          <a:noFill/>
        </p:spPr>
        <p:txBody>
          <a:bodyPr wrap="none" lIns="0" tIns="0" rIns="0" bIns="0" rtlCol="0">
            <a:noAutofit/>
          </a:bodyPr>
          <a:lstStyle/>
          <a:p>
            <a:pPr>
              <a:lnSpc>
                <a:spcPct val="90000"/>
              </a:lnSpc>
            </a:pPr>
            <a:r>
              <a:rPr lang="en-US" dirty="0" smtClean="0"/>
              <a:t>For evaluating multilingual embedding </a:t>
            </a:r>
          </a:p>
          <a:p>
            <a:pPr>
              <a:lnSpc>
                <a:spcPct val="90000"/>
              </a:lnSpc>
            </a:pPr>
            <a:r>
              <a:rPr lang="en-US" dirty="0" smtClean="0"/>
              <a:t>(average cosine similarity of each translation pair).</a:t>
            </a:r>
          </a:p>
        </p:txBody>
      </p:sp>
    </p:spTree>
    <p:extLst>
      <p:ext uri="{BB962C8B-B14F-4D97-AF65-F5344CB8AC3E}">
        <p14:creationId xmlns:p14="http://schemas.microsoft.com/office/powerpoint/2010/main" val="396115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rd-pair-embedding-qualit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860" y="355600"/>
            <a:ext cx="10264140" cy="6415088"/>
          </a:xfrm>
          <a:prstGeom prst="rect">
            <a:avLst/>
          </a:prstGeom>
        </p:spPr>
      </p:pic>
      <p:sp>
        <p:nvSpPr>
          <p:cNvPr id="7" name="TextBox 6"/>
          <p:cNvSpPr txBox="1"/>
          <p:nvPr/>
        </p:nvSpPr>
        <p:spPr>
          <a:xfrm rot="16200000">
            <a:off x="-495300" y="3536950"/>
            <a:ext cx="3873500" cy="355600"/>
          </a:xfrm>
          <a:prstGeom prst="rect">
            <a:avLst/>
          </a:prstGeom>
          <a:solidFill>
            <a:schemeClr val="bg1"/>
          </a:solidFill>
        </p:spPr>
        <p:txBody>
          <a:bodyPr wrap="none" lIns="0" tIns="0" rIns="0" bIns="0" rtlCol="0">
            <a:noAutofit/>
          </a:bodyPr>
          <a:lstStyle/>
          <a:p>
            <a:pPr>
              <a:lnSpc>
                <a:spcPct val="90000"/>
              </a:lnSpc>
            </a:pPr>
            <a:r>
              <a:rPr lang="en-US" b="1" dirty="0" smtClean="0"/>
              <a:t>Average cosine similarity of word-pairs</a:t>
            </a:r>
          </a:p>
        </p:txBody>
      </p:sp>
      <p:sp>
        <p:nvSpPr>
          <p:cNvPr id="9" name="TextBox 8"/>
          <p:cNvSpPr txBox="1"/>
          <p:nvPr/>
        </p:nvSpPr>
        <p:spPr>
          <a:xfrm rot="19184672">
            <a:off x="635000" y="1358900"/>
            <a:ext cx="1574800" cy="317500"/>
          </a:xfrm>
          <a:prstGeom prst="rect">
            <a:avLst/>
          </a:prstGeom>
          <a:solidFill>
            <a:schemeClr val="accent1">
              <a:lumMod val="20000"/>
              <a:lumOff val="80000"/>
            </a:schemeClr>
          </a:solidFill>
        </p:spPr>
        <p:txBody>
          <a:bodyPr wrap="none" lIns="0" tIns="0" rIns="0" bIns="0" rtlCol="0">
            <a:noAutofit/>
          </a:bodyPr>
          <a:lstStyle/>
          <a:p>
            <a:pPr>
              <a:lnSpc>
                <a:spcPct val="90000"/>
              </a:lnSpc>
            </a:pPr>
            <a:r>
              <a:rPr lang="en-US" dirty="0" smtClean="0"/>
              <a:t>Higher is better</a:t>
            </a:r>
          </a:p>
        </p:txBody>
      </p:sp>
      <p:grpSp>
        <p:nvGrpSpPr>
          <p:cNvPr id="12" name="Group 11"/>
          <p:cNvGrpSpPr/>
          <p:nvPr/>
        </p:nvGrpSpPr>
        <p:grpSpPr>
          <a:xfrm>
            <a:off x="3873500" y="1435100"/>
            <a:ext cx="2768600" cy="4673600"/>
            <a:chOff x="3873500" y="1447800"/>
            <a:chExt cx="2768600" cy="4673600"/>
          </a:xfrm>
        </p:grpSpPr>
        <p:sp>
          <p:nvSpPr>
            <p:cNvPr id="10" name="Rectangle 9"/>
            <p:cNvSpPr/>
            <p:nvPr/>
          </p:nvSpPr>
          <p:spPr>
            <a:xfrm>
              <a:off x="3873500" y="1447800"/>
              <a:ext cx="2616200" cy="46736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1" name="Rectangle 10"/>
            <p:cNvSpPr/>
            <p:nvPr/>
          </p:nvSpPr>
          <p:spPr>
            <a:xfrm>
              <a:off x="4216400" y="1612900"/>
              <a:ext cx="2425700" cy="13843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sp>
        <p:nvSpPr>
          <p:cNvPr id="13" name="TextBox 12"/>
          <p:cNvSpPr txBox="1"/>
          <p:nvPr/>
        </p:nvSpPr>
        <p:spPr>
          <a:xfrm>
            <a:off x="6692900" y="2540000"/>
            <a:ext cx="2565400" cy="342900"/>
          </a:xfrm>
          <a:prstGeom prst="rect">
            <a:avLst/>
          </a:prstGeom>
          <a:noFill/>
        </p:spPr>
        <p:txBody>
          <a:bodyPr wrap="none" lIns="0" tIns="0" rIns="0" bIns="0" rtlCol="0">
            <a:noAutofit/>
          </a:bodyPr>
          <a:lstStyle/>
          <a:p>
            <a:pPr>
              <a:lnSpc>
                <a:spcPct val="90000"/>
              </a:lnSpc>
            </a:pPr>
            <a:r>
              <a:rPr lang="en-US" b="1" dirty="0" smtClean="0"/>
              <a:t>CBOW </a:t>
            </a:r>
            <a:r>
              <a:rPr lang="en-US" dirty="0" smtClean="0"/>
              <a:t>(Multilingual data)</a:t>
            </a:r>
          </a:p>
        </p:txBody>
      </p:sp>
      <p:sp>
        <p:nvSpPr>
          <p:cNvPr id="14" name="TextBox 13"/>
          <p:cNvSpPr txBox="1"/>
          <p:nvPr/>
        </p:nvSpPr>
        <p:spPr>
          <a:xfrm>
            <a:off x="7835900" y="5384800"/>
            <a:ext cx="2565400" cy="342900"/>
          </a:xfrm>
          <a:prstGeom prst="rect">
            <a:avLst/>
          </a:prstGeom>
          <a:noFill/>
        </p:spPr>
        <p:txBody>
          <a:bodyPr wrap="none" lIns="0" tIns="0" rIns="0" bIns="0" rtlCol="0">
            <a:noAutofit/>
          </a:bodyPr>
          <a:lstStyle/>
          <a:p>
            <a:pPr>
              <a:lnSpc>
                <a:spcPct val="90000"/>
              </a:lnSpc>
            </a:pPr>
            <a:r>
              <a:rPr lang="en-US" b="1" dirty="0" smtClean="0"/>
              <a:t>CBOW </a:t>
            </a:r>
            <a:r>
              <a:rPr lang="en-US" dirty="0" smtClean="0"/>
              <a:t>(Monolingual data)</a:t>
            </a:r>
          </a:p>
        </p:txBody>
      </p:sp>
      <p:sp>
        <p:nvSpPr>
          <p:cNvPr id="15" name="TextBox 14"/>
          <p:cNvSpPr txBox="1"/>
          <p:nvPr/>
        </p:nvSpPr>
        <p:spPr>
          <a:xfrm>
            <a:off x="5524500" y="1409700"/>
            <a:ext cx="4851400" cy="342900"/>
          </a:xfrm>
          <a:prstGeom prst="rect">
            <a:avLst/>
          </a:prstGeom>
          <a:noFill/>
        </p:spPr>
        <p:txBody>
          <a:bodyPr wrap="none" lIns="0" tIns="0" rIns="0" bIns="0" rtlCol="0">
            <a:noAutofit/>
          </a:bodyPr>
          <a:lstStyle/>
          <a:p>
            <a:pPr>
              <a:lnSpc>
                <a:spcPct val="90000"/>
              </a:lnSpc>
            </a:pPr>
            <a:r>
              <a:rPr lang="en-US" b="1" dirty="0" smtClean="0"/>
              <a:t>CBOW + Dictionary constraints </a:t>
            </a:r>
            <a:r>
              <a:rPr lang="en-US" dirty="0" smtClean="0"/>
              <a:t>(Multilingual data)</a:t>
            </a:r>
          </a:p>
        </p:txBody>
      </p:sp>
      <p:grpSp>
        <p:nvGrpSpPr>
          <p:cNvPr id="17" name="Group 16"/>
          <p:cNvGrpSpPr/>
          <p:nvPr/>
        </p:nvGrpSpPr>
        <p:grpSpPr>
          <a:xfrm>
            <a:off x="3619500" y="1435100"/>
            <a:ext cx="1765300" cy="4673600"/>
            <a:chOff x="3833082" y="1447800"/>
            <a:chExt cx="2809018" cy="4673600"/>
          </a:xfrm>
        </p:grpSpPr>
        <p:sp>
          <p:nvSpPr>
            <p:cNvPr id="18" name="Rectangle 17"/>
            <p:cNvSpPr/>
            <p:nvPr/>
          </p:nvSpPr>
          <p:spPr>
            <a:xfrm>
              <a:off x="3833082" y="1447800"/>
              <a:ext cx="2616201" cy="46736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9" name="Rectangle 18"/>
            <p:cNvSpPr/>
            <p:nvPr/>
          </p:nvSpPr>
          <p:spPr>
            <a:xfrm>
              <a:off x="4216399" y="1562100"/>
              <a:ext cx="2425701" cy="1524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sp>
        <p:nvSpPr>
          <p:cNvPr id="16" name="TextBox 15"/>
          <p:cNvSpPr txBox="1"/>
          <p:nvPr/>
        </p:nvSpPr>
        <p:spPr>
          <a:xfrm>
            <a:off x="4533900" y="1295400"/>
            <a:ext cx="596900" cy="342900"/>
          </a:xfrm>
          <a:prstGeom prst="rect">
            <a:avLst/>
          </a:prstGeom>
          <a:noFill/>
        </p:spPr>
        <p:txBody>
          <a:bodyPr wrap="none" lIns="0" tIns="0" rIns="0" bIns="0" rtlCol="0">
            <a:noAutofit/>
          </a:bodyPr>
          <a:lstStyle/>
          <a:p>
            <a:pPr>
              <a:lnSpc>
                <a:spcPct val="90000"/>
              </a:lnSpc>
            </a:pPr>
            <a:r>
              <a:rPr lang="en-US" b="1" dirty="0" smtClean="0"/>
              <a:t>ACS</a:t>
            </a:r>
            <a:endParaRPr lang="en-US" dirty="0" smtClean="0"/>
          </a:p>
        </p:txBody>
      </p:sp>
    </p:spTree>
    <p:extLst>
      <p:ext uri="{BB962C8B-B14F-4D97-AF65-F5344CB8AC3E}">
        <p14:creationId xmlns:p14="http://schemas.microsoft.com/office/powerpoint/2010/main" val="9246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embedding</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22</a:t>
            </a:fld>
            <a:endParaRPr lang="en-US" dirty="0"/>
          </a:p>
        </p:txBody>
      </p:sp>
      <p:sp>
        <p:nvSpPr>
          <p:cNvPr id="5" name="Text Placeholder 4"/>
          <p:cNvSpPr>
            <a:spLocks noGrp="1"/>
          </p:cNvSpPr>
          <p:nvPr>
            <p:ph type="body" sz="quarter" idx="13"/>
          </p:nvPr>
        </p:nvSpPr>
        <p:spPr>
          <a:xfrm>
            <a:off x="2795931" y="1981199"/>
            <a:ext cx="8861082" cy="495301"/>
          </a:xfrm>
        </p:spPr>
        <p:txBody>
          <a:bodyPr/>
          <a:lstStyle/>
          <a:p>
            <a:r>
              <a:rPr lang="en-US" b="1" dirty="0" smtClean="0"/>
              <a:t>Experiment 2: </a:t>
            </a:r>
            <a:r>
              <a:rPr lang="en-US" dirty="0" smtClean="0"/>
              <a:t>multilingual analogies</a:t>
            </a:r>
            <a:endParaRPr lang="en-US" dirty="0"/>
          </a:p>
        </p:txBody>
      </p:sp>
      <p:sp>
        <p:nvSpPr>
          <p:cNvPr id="10" name="TextBox 9"/>
          <p:cNvSpPr txBox="1"/>
          <p:nvPr/>
        </p:nvSpPr>
        <p:spPr>
          <a:xfrm>
            <a:off x="3454400" y="2628900"/>
            <a:ext cx="3644900" cy="381000"/>
          </a:xfrm>
          <a:prstGeom prst="rect">
            <a:avLst/>
          </a:prstGeom>
          <a:solidFill>
            <a:srgbClr val="FFE4CC"/>
          </a:solidFill>
        </p:spPr>
        <p:txBody>
          <a:bodyPr wrap="none" lIns="0" tIns="0" rIns="0" bIns="0" rtlCol="0">
            <a:noAutofit/>
          </a:bodyPr>
          <a:lstStyle/>
          <a:p>
            <a:pPr>
              <a:lnSpc>
                <a:spcPct val="90000"/>
              </a:lnSpc>
            </a:pPr>
            <a:r>
              <a:rPr lang="en-US" sz="2400" dirty="0" smtClean="0"/>
              <a:t>king – man + femme = </a:t>
            </a:r>
            <a:r>
              <a:rPr lang="en-US" sz="2400" dirty="0" err="1" smtClean="0"/>
              <a:t>reine</a:t>
            </a:r>
            <a:endParaRPr lang="en-US" sz="2400" dirty="0" smtClean="0"/>
          </a:p>
        </p:txBody>
      </p:sp>
      <p:sp>
        <p:nvSpPr>
          <p:cNvPr id="11" name="TextBox 10"/>
          <p:cNvSpPr txBox="1"/>
          <p:nvPr/>
        </p:nvSpPr>
        <p:spPr>
          <a:xfrm>
            <a:off x="3454400" y="3263900"/>
            <a:ext cx="7899400" cy="457200"/>
          </a:xfrm>
          <a:prstGeom prst="rect">
            <a:avLst/>
          </a:prstGeom>
          <a:noFill/>
        </p:spPr>
        <p:txBody>
          <a:bodyPr wrap="none" lIns="0" tIns="0" rIns="0" bIns="0" rtlCol="0">
            <a:noAutofit/>
          </a:bodyPr>
          <a:lstStyle/>
          <a:p>
            <a:pPr>
              <a:lnSpc>
                <a:spcPct val="90000"/>
              </a:lnSpc>
            </a:pPr>
            <a:r>
              <a:rPr lang="en-US" dirty="0" smtClean="0"/>
              <a:t>Model is credited with correct answer if “</a:t>
            </a:r>
            <a:r>
              <a:rPr lang="en-US" dirty="0" err="1" smtClean="0"/>
              <a:t>reine</a:t>
            </a:r>
            <a:r>
              <a:rPr lang="en-US" dirty="0" smtClean="0"/>
              <a:t>” is in the top 5 most similar words.</a:t>
            </a:r>
          </a:p>
        </p:txBody>
      </p:sp>
    </p:spTree>
    <p:extLst>
      <p:ext uri="{BB962C8B-B14F-4D97-AF65-F5344CB8AC3E}">
        <p14:creationId xmlns:p14="http://schemas.microsoft.com/office/powerpoint/2010/main" val="275976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23</a:t>
            </a:fld>
            <a:endParaRPr lang="en-US" dirty="0"/>
          </a:p>
        </p:txBody>
      </p:sp>
      <p:pic>
        <p:nvPicPr>
          <p:cNvPr id="6" name="Picture 5" descr="cross-language-embedding-qualit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309562"/>
            <a:ext cx="10591800" cy="6619876"/>
          </a:xfrm>
          <a:prstGeom prst="rect">
            <a:avLst/>
          </a:prstGeom>
        </p:spPr>
      </p:pic>
      <p:sp>
        <p:nvSpPr>
          <p:cNvPr id="7" name="TextBox 6"/>
          <p:cNvSpPr txBox="1"/>
          <p:nvPr/>
        </p:nvSpPr>
        <p:spPr>
          <a:xfrm rot="16200000">
            <a:off x="393700" y="3492500"/>
            <a:ext cx="1714500" cy="355600"/>
          </a:xfrm>
          <a:prstGeom prst="rect">
            <a:avLst/>
          </a:prstGeom>
          <a:solidFill>
            <a:schemeClr val="bg1"/>
          </a:solidFill>
        </p:spPr>
        <p:txBody>
          <a:bodyPr wrap="none" lIns="0" tIns="0" rIns="0" bIns="0" rtlCol="0">
            <a:noAutofit/>
          </a:bodyPr>
          <a:lstStyle/>
          <a:p>
            <a:pPr>
              <a:lnSpc>
                <a:spcPct val="90000"/>
              </a:lnSpc>
            </a:pPr>
            <a:r>
              <a:rPr lang="en-US" b="1" dirty="0" smtClean="0"/>
              <a:t>Accuracy (top 5)</a:t>
            </a:r>
          </a:p>
        </p:txBody>
      </p:sp>
      <p:sp>
        <p:nvSpPr>
          <p:cNvPr id="9" name="Rectangle 8"/>
          <p:cNvSpPr/>
          <p:nvPr/>
        </p:nvSpPr>
        <p:spPr>
          <a:xfrm>
            <a:off x="7620000" y="1295400"/>
            <a:ext cx="1917700" cy="368300"/>
          </a:xfrm>
          <a:prstGeom prst="rect">
            <a:avLst/>
          </a:prstGeom>
          <a:solidFill>
            <a:srgbClr val="FFFFFF"/>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nvGrpSpPr>
          <p:cNvPr id="13" name="Group 12"/>
          <p:cNvGrpSpPr/>
          <p:nvPr/>
        </p:nvGrpSpPr>
        <p:grpSpPr>
          <a:xfrm>
            <a:off x="5130800" y="1574800"/>
            <a:ext cx="2806700" cy="4673600"/>
            <a:chOff x="5130800" y="1574800"/>
            <a:chExt cx="2806700" cy="4673600"/>
          </a:xfrm>
        </p:grpSpPr>
        <p:sp>
          <p:nvSpPr>
            <p:cNvPr id="11" name="Rectangle 10"/>
            <p:cNvSpPr/>
            <p:nvPr/>
          </p:nvSpPr>
          <p:spPr>
            <a:xfrm>
              <a:off x="5130800" y="1574800"/>
              <a:ext cx="1435100" cy="46736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2" name="Rectangle 11"/>
            <p:cNvSpPr/>
            <p:nvPr/>
          </p:nvSpPr>
          <p:spPr>
            <a:xfrm>
              <a:off x="5778500" y="4165600"/>
              <a:ext cx="2159000" cy="17780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nvGrpSpPr>
          <p:cNvPr id="17" name="Group 16"/>
          <p:cNvGrpSpPr/>
          <p:nvPr/>
        </p:nvGrpSpPr>
        <p:grpSpPr>
          <a:xfrm>
            <a:off x="3835400" y="1435100"/>
            <a:ext cx="2832100" cy="4813300"/>
            <a:chOff x="3835400" y="1435100"/>
            <a:chExt cx="2832100" cy="4813300"/>
          </a:xfrm>
        </p:grpSpPr>
        <p:sp>
          <p:nvSpPr>
            <p:cNvPr id="15" name="Rectangle 14"/>
            <p:cNvSpPr/>
            <p:nvPr/>
          </p:nvSpPr>
          <p:spPr>
            <a:xfrm>
              <a:off x="3835400" y="1435100"/>
              <a:ext cx="1460500" cy="48133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Rectangle 15"/>
            <p:cNvSpPr/>
            <p:nvPr/>
          </p:nvSpPr>
          <p:spPr>
            <a:xfrm>
              <a:off x="4508500" y="1473200"/>
              <a:ext cx="2159000" cy="30480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sp>
        <p:nvSpPr>
          <p:cNvPr id="18" name="TextBox 17"/>
          <p:cNvSpPr txBox="1"/>
          <p:nvPr/>
        </p:nvSpPr>
        <p:spPr>
          <a:xfrm>
            <a:off x="6654800" y="5549900"/>
            <a:ext cx="2565400" cy="342900"/>
          </a:xfrm>
          <a:prstGeom prst="rect">
            <a:avLst/>
          </a:prstGeom>
          <a:noFill/>
        </p:spPr>
        <p:txBody>
          <a:bodyPr wrap="none" lIns="0" tIns="0" rIns="0" bIns="0" rtlCol="0">
            <a:noAutofit/>
          </a:bodyPr>
          <a:lstStyle/>
          <a:p>
            <a:pPr>
              <a:lnSpc>
                <a:spcPct val="90000"/>
              </a:lnSpc>
            </a:pPr>
            <a:r>
              <a:rPr lang="en-US" b="1" dirty="0" smtClean="0"/>
              <a:t>CBOW </a:t>
            </a:r>
            <a:r>
              <a:rPr lang="en-US" dirty="0" smtClean="0"/>
              <a:t>(Multilingual data)</a:t>
            </a:r>
          </a:p>
        </p:txBody>
      </p:sp>
      <p:sp>
        <p:nvSpPr>
          <p:cNvPr id="19" name="TextBox 18"/>
          <p:cNvSpPr txBox="1"/>
          <p:nvPr/>
        </p:nvSpPr>
        <p:spPr>
          <a:xfrm>
            <a:off x="5562600" y="4152900"/>
            <a:ext cx="4851400" cy="342900"/>
          </a:xfrm>
          <a:prstGeom prst="rect">
            <a:avLst/>
          </a:prstGeom>
          <a:noFill/>
        </p:spPr>
        <p:txBody>
          <a:bodyPr wrap="none" lIns="0" tIns="0" rIns="0" bIns="0" rtlCol="0">
            <a:noAutofit/>
          </a:bodyPr>
          <a:lstStyle/>
          <a:p>
            <a:pPr>
              <a:lnSpc>
                <a:spcPct val="90000"/>
              </a:lnSpc>
            </a:pPr>
            <a:r>
              <a:rPr lang="en-US" b="1" dirty="0" smtClean="0"/>
              <a:t>CBOW + Dictionary constraints </a:t>
            </a:r>
            <a:r>
              <a:rPr lang="en-US" dirty="0" smtClean="0"/>
              <a:t>(Multilingual data)</a:t>
            </a:r>
          </a:p>
        </p:txBody>
      </p:sp>
      <p:sp>
        <p:nvSpPr>
          <p:cNvPr id="20" name="TextBox 19"/>
          <p:cNvSpPr txBox="1"/>
          <p:nvPr/>
        </p:nvSpPr>
        <p:spPr>
          <a:xfrm>
            <a:off x="4533900" y="1295400"/>
            <a:ext cx="596900" cy="342900"/>
          </a:xfrm>
          <a:prstGeom prst="rect">
            <a:avLst/>
          </a:prstGeom>
          <a:noFill/>
        </p:spPr>
        <p:txBody>
          <a:bodyPr wrap="none" lIns="0" tIns="0" rIns="0" bIns="0" rtlCol="0">
            <a:noAutofit/>
          </a:bodyPr>
          <a:lstStyle/>
          <a:p>
            <a:pPr>
              <a:lnSpc>
                <a:spcPct val="90000"/>
              </a:lnSpc>
            </a:pPr>
            <a:r>
              <a:rPr lang="en-US" b="1" dirty="0" smtClean="0"/>
              <a:t>ACS</a:t>
            </a:r>
            <a:endParaRPr lang="en-US" dirty="0" smtClean="0"/>
          </a:p>
        </p:txBody>
      </p:sp>
    </p:spTree>
    <p:extLst>
      <p:ext uri="{BB962C8B-B14F-4D97-AF65-F5344CB8AC3E}">
        <p14:creationId xmlns:p14="http://schemas.microsoft.com/office/powerpoint/2010/main" val="208689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24</a:t>
            </a:fld>
            <a:endParaRPr lang="en-US" dirty="0"/>
          </a:p>
        </p:txBody>
      </p:sp>
      <p:sp>
        <p:nvSpPr>
          <p:cNvPr id="9" name="Rectangle 8"/>
          <p:cNvSpPr/>
          <p:nvPr/>
        </p:nvSpPr>
        <p:spPr>
          <a:xfrm>
            <a:off x="297419" y="2082564"/>
            <a:ext cx="11080596" cy="369332"/>
          </a:xfrm>
          <a:prstGeom prst="rect">
            <a:avLst/>
          </a:prstGeom>
          <a:solidFill>
            <a:schemeClr val="bg2"/>
          </a:solidFill>
          <a:ln>
            <a:noFill/>
          </a:ln>
        </p:spPr>
        <p:txBody>
          <a:bodyPr wrap="square">
            <a:spAutoFit/>
          </a:bodyPr>
          <a:lstStyle/>
          <a:p>
            <a:r>
              <a:rPr lang="en-US" sz="1800" b="1" dirty="0" smtClean="0"/>
              <a:t>Answer:</a:t>
            </a:r>
            <a:r>
              <a:rPr lang="en-US" sz="1800" dirty="0" smtClean="0"/>
              <a:t> Yes</a:t>
            </a:r>
            <a:r>
              <a:rPr lang="en-US" sz="1800" dirty="0"/>
              <a:t>.</a:t>
            </a:r>
            <a:r>
              <a:rPr lang="en-US" sz="1800" dirty="0" smtClean="0"/>
              <a:t> </a:t>
            </a:r>
            <a:endParaRPr lang="en-US" sz="1800" dirty="0"/>
          </a:p>
        </p:txBody>
      </p:sp>
      <p:sp>
        <p:nvSpPr>
          <p:cNvPr id="15" name="Rectangle 14"/>
          <p:cNvSpPr/>
          <p:nvPr/>
        </p:nvSpPr>
        <p:spPr>
          <a:xfrm>
            <a:off x="308129" y="1659182"/>
            <a:ext cx="11080596" cy="369332"/>
          </a:xfrm>
          <a:prstGeom prst="rect">
            <a:avLst/>
          </a:prstGeom>
          <a:solidFill>
            <a:schemeClr val="bg2"/>
          </a:solidFill>
          <a:ln>
            <a:noFill/>
          </a:ln>
        </p:spPr>
        <p:txBody>
          <a:bodyPr wrap="square">
            <a:spAutoFit/>
          </a:bodyPr>
          <a:lstStyle/>
          <a:p>
            <a:r>
              <a:rPr lang="en-US" sz="1800" b="1" dirty="0" smtClean="0"/>
              <a:t>Question: </a:t>
            </a:r>
            <a:r>
              <a:rPr lang="en-US" sz="1800" dirty="0" smtClean="0"/>
              <a:t>Can we learn cross-lingual embedding structure?</a:t>
            </a:r>
            <a:endParaRPr lang="en-US" sz="1800" dirty="0"/>
          </a:p>
        </p:txBody>
      </p:sp>
      <p:sp>
        <p:nvSpPr>
          <p:cNvPr id="16" name="Rectangle 15"/>
          <p:cNvSpPr/>
          <p:nvPr/>
        </p:nvSpPr>
        <p:spPr>
          <a:xfrm>
            <a:off x="304800" y="3059093"/>
            <a:ext cx="11404599" cy="369332"/>
          </a:xfrm>
          <a:prstGeom prst="rect">
            <a:avLst/>
          </a:prstGeom>
          <a:solidFill>
            <a:schemeClr val="bg2"/>
          </a:solidFill>
          <a:ln>
            <a:noFill/>
          </a:ln>
        </p:spPr>
        <p:txBody>
          <a:bodyPr wrap="square">
            <a:spAutoFit/>
          </a:bodyPr>
          <a:lstStyle/>
          <a:p>
            <a:r>
              <a:rPr lang="en-US" sz="1800" b="1" dirty="0" smtClean="0"/>
              <a:t>Question: </a:t>
            </a:r>
            <a:r>
              <a:rPr lang="en-US" sz="1800" dirty="0" smtClean="0"/>
              <a:t>Does the </a:t>
            </a:r>
            <a:r>
              <a:rPr lang="en-US" sz="1800" i="1" u="sng" dirty="0" smtClean="0"/>
              <a:t>cross-lingual embedding structure </a:t>
            </a:r>
            <a:r>
              <a:rPr lang="en-US" sz="1800" dirty="0" smtClean="0"/>
              <a:t>affect the quality of the </a:t>
            </a:r>
            <a:r>
              <a:rPr lang="en-US" sz="1800" i="1" u="sng" dirty="0" smtClean="0"/>
              <a:t>in-language embedding structure</a:t>
            </a:r>
            <a:r>
              <a:rPr lang="en-US" sz="1800" dirty="0" smtClean="0"/>
              <a:t>?</a:t>
            </a:r>
            <a:endParaRPr lang="en-US" sz="1800" dirty="0"/>
          </a:p>
        </p:txBody>
      </p:sp>
      <p:sp>
        <p:nvSpPr>
          <p:cNvPr id="17" name="Rectangle 16"/>
          <p:cNvSpPr/>
          <p:nvPr/>
        </p:nvSpPr>
        <p:spPr>
          <a:xfrm>
            <a:off x="338671" y="4631916"/>
            <a:ext cx="10837967" cy="369332"/>
          </a:xfrm>
          <a:prstGeom prst="rect">
            <a:avLst/>
          </a:prstGeom>
          <a:solidFill>
            <a:schemeClr val="bg2"/>
          </a:solidFill>
          <a:ln>
            <a:noFill/>
          </a:ln>
        </p:spPr>
        <p:txBody>
          <a:bodyPr wrap="square">
            <a:spAutoFit/>
          </a:bodyPr>
          <a:lstStyle/>
          <a:p>
            <a:r>
              <a:rPr lang="en-US" sz="1800" b="1" dirty="0" smtClean="0"/>
              <a:t>Question: </a:t>
            </a:r>
            <a:r>
              <a:rPr lang="en-US" sz="1800" dirty="0" smtClean="0"/>
              <a:t>Are the </a:t>
            </a:r>
            <a:r>
              <a:rPr lang="en-US" sz="1800" dirty="0" err="1" smtClean="0"/>
              <a:t>embeddings</a:t>
            </a:r>
            <a:r>
              <a:rPr lang="en-US" sz="1800" dirty="0" smtClean="0"/>
              <a:t> suitable for building language-invariant NLP systems?</a:t>
            </a:r>
            <a:endParaRPr lang="en-US" sz="1800" dirty="0"/>
          </a:p>
        </p:txBody>
      </p:sp>
      <p:sp>
        <p:nvSpPr>
          <p:cNvPr id="14" name="Rectangle 13"/>
          <p:cNvSpPr/>
          <p:nvPr/>
        </p:nvSpPr>
        <p:spPr>
          <a:xfrm>
            <a:off x="228600" y="2794000"/>
            <a:ext cx="11709400" cy="2768600"/>
          </a:xfrm>
          <a:prstGeom prst="rect">
            <a:avLst/>
          </a:prstGeom>
          <a:solidFill>
            <a:schemeClr val="bg1">
              <a:alpha val="67000"/>
            </a:schemeClr>
          </a:solidFill>
          <a:ln w="190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p14="http://schemas.microsoft.com/office/powerpoint/2010/main" val="375170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25</a:t>
            </a:fld>
            <a:endParaRPr lang="en-US" dirty="0"/>
          </a:p>
        </p:txBody>
      </p:sp>
      <p:sp>
        <p:nvSpPr>
          <p:cNvPr id="9" name="Rectangle 8"/>
          <p:cNvSpPr/>
          <p:nvPr/>
        </p:nvSpPr>
        <p:spPr>
          <a:xfrm>
            <a:off x="297419" y="2082564"/>
            <a:ext cx="11080596" cy="369332"/>
          </a:xfrm>
          <a:prstGeom prst="rect">
            <a:avLst/>
          </a:prstGeom>
          <a:solidFill>
            <a:schemeClr val="bg2"/>
          </a:solidFill>
          <a:ln>
            <a:noFill/>
          </a:ln>
        </p:spPr>
        <p:txBody>
          <a:bodyPr wrap="square">
            <a:spAutoFit/>
          </a:bodyPr>
          <a:lstStyle/>
          <a:p>
            <a:r>
              <a:rPr lang="en-US" sz="1800" b="1" dirty="0" smtClean="0"/>
              <a:t>Answer:</a:t>
            </a:r>
            <a:r>
              <a:rPr lang="en-US" sz="1800" dirty="0" smtClean="0"/>
              <a:t> Yes</a:t>
            </a:r>
            <a:r>
              <a:rPr lang="en-US" sz="1800" dirty="0"/>
              <a:t>.</a:t>
            </a:r>
            <a:r>
              <a:rPr lang="en-US" sz="1800" dirty="0" smtClean="0"/>
              <a:t> </a:t>
            </a:r>
            <a:endParaRPr lang="en-US" sz="1800" dirty="0"/>
          </a:p>
        </p:txBody>
      </p:sp>
      <p:sp>
        <p:nvSpPr>
          <p:cNvPr id="13" name="Rectangle 12"/>
          <p:cNvSpPr/>
          <p:nvPr/>
        </p:nvSpPr>
        <p:spPr>
          <a:xfrm>
            <a:off x="308129" y="1659182"/>
            <a:ext cx="11080596" cy="369332"/>
          </a:xfrm>
          <a:prstGeom prst="rect">
            <a:avLst/>
          </a:prstGeom>
          <a:solidFill>
            <a:schemeClr val="bg2"/>
          </a:solidFill>
          <a:ln>
            <a:noFill/>
          </a:ln>
        </p:spPr>
        <p:txBody>
          <a:bodyPr wrap="square">
            <a:spAutoFit/>
          </a:bodyPr>
          <a:lstStyle/>
          <a:p>
            <a:r>
              <a:rPr lang="en-US" sz="1800" b="1" dirty="0" smtClean="0"/>
              <a:t>Question: </a:t>
            </a:r>
            <a:r>
              <a:rPr lang="en-US" sz="1800" dirty="0" smtClean="0"/>
              <a:t>Can we learn cross-lingual embedding structure?</a:t>
            </a:r>
            <a:endParaRPr lang="en-US" sz="1800" dirty="0"/>
          </a:p>
        </p:txBody>
      </p:sp>
      <p:sp>
        <p:nvSpPr>
          <p:cNvPr id="15" name="Rectangle 14"/>
          <p:cNvSpPr/>
          <p:nvPr/>
        </p:nvSpPr>
        <p:spPr>
          <a:xfrm>
            <a:off x="304800" y="3059093"/>
            <a:ext cx="11404599" cy="369332"/>
          </a:xfrm>
          <a:prstGeom prst="rect">
            <a:avLst/>
          </a:prstGeom>
          <a:solidFill>
            <a:schemeClr val="bg2"/>
          </a:solidFill>
          <a:ln>
            <a:noFill/>
          </a:ln>
        </p:spPr>
        <p:txBody>
          <a:bodyPr wrap="square">
            <a:spAutoFit/>
          </a:bodyPr>
          <a:lstStyle/>
          <a:p>
            <a:r>
              <a:rPr lang="en-US" sz="1800" b="1" dirty="0" smtClean="0"/>
              <a:t>Question: </a:t>
            </a:r>
            <a:r>
              <a:rPr lang="en-US" sz="1800" dirty="0" smtClean="0"/>
              <a:t>Does the </a:t>
            </a:r>
            <a:r>
              <a:rPr lang="en-US" sz="1800" i="1" u="sng" dirty="0" smtClean="0"/>
              <a:t>cross-lingual embedding structure </a:t>
            </a:r>
            <a:r>
              <a:rPr lang="en-US" sz="1800" dirty="0" smtClean="0"/>
              <a:t>affect the quality of the </a:t>
            </a:r>
            <a:r>
              <a:rPr lang="en-US" sz="1800" i="1" u="sng" dirty="0" smtClean="0"/>
              <a:t>in-language embedding structure</a:t>
            </a:r>
            <a:r>
              <a:rPr lang="en-US" sz="1800" dirty="0" smtClean="0"/>
              <a:t>?</a:t>
            </a:r>
            <a:endParaRPr lang="en-US" sz="1800" dirty="0"/>
          </a:p>
        </p:txBody>
      </p:sp>
      <p:sp>
        <p:nvSpPr>
          <p:cNvPr id="16" name="Rectangle 15"/>
          <p:cNvSpPr/>
          <p:nvPr/>
        </p:nvSpPr>
        <p:spPr>
          <a:xfrm>
            <a:off x="338671" y="4631916"/>
            <a:ext cx="10837967" cy="369332"/>
          </a:xfrm>
          <a:prstGeom prst="rect">
            <a:avLst/>
          </a:prstGeom>
          <a:solidFill>
            <a:schemeClr val="bg2"/>
          </a:solidFill>
          <a:ln>
            <a:noFill/>
          </a:ln>
        </p:spPr>
        <p:txBody>
          <a:bodyPr wrap="square">
            <a:spAutoFit/>
          </a:bodyPr>
          <a:lstStyle/>
          <a:p>
            <a:r>
              <a:rPr lang="en-US" sz="1800" b="1" dirty="0" smtClean="0"/>
              <a:t>Question: </a:t>
            </a:r>
            <a:r>
              <a:rPr lang="en-US" sz="1800" dirty="0" smtClean="0"/>
              <a:t>Are the </a:t>
            </a:r>
            <a:r>
              <a:rPr lang="en-US" sz="1800" dirty="0" err="1" smtClean="0"/>
              <a:t>embeddings</a:t>
            </a:r>
            <a:r>
              <a:rPr lang="en-US" sz="1800" dirty="0" smtClean="0"/>
              <a:t> suitable for building language-invariant NLP systems?</a:t>
            </a:r>
            <a:endParaRPr lang="en-US" sz="1800" dirty="0"/>
          </a:p>
        </p:txBody>
      </p:sp>
      <p:sp>
        <p:nvSpPr>
          <p:cNvPr id="14" name="Rectangle 13"/>
          <p:cNvSpPr/>
          <p:nvPr/>
        </p:nvSpPr>
        <p:spPr>
          <a:xfrm>
            <a:off x="238125" y="1397000"/>
            <a:ext cx="11709400" cy="1498600"/>
          </a:xfrm>
          <a:prstGeom prst="rect">
            <a:avLst/>
          </a:prstGeom>
          <a:solidFill>
            <a:schemeClr val="bg1">
              <a:alpha val="67000"/>
            </a:schemeClr>
          </a:solidFill>
          <a:ln w="190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1" name="Rectangle 10"/>
          <p:cNvSpPr/>
          <p:nvPr/>
        </p:nvSpPr>
        <p:spPr>
          <a:xfrm>
            <a:off x="254000" y="4178300"/>
            <a:ext cx="11709400" cy="1498600"/>
          </a:xfrm>
          <a:prstGeom prst="rect">
            <a:avLst/>
          </a:prstGeom>
          <a:solidFill>
            <a:schemeClr val="bg1">
              <a:alpha val="67000"/>
            </a:schemeClr>
          </a:solidFill>
          <a:ln w="190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p14="http://schemas.microsoft.com/office/powerpoint/2010/main" val="293202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embedding</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26</a:t>
            </a:fld>
            <a:endParaRPr lang="en-US" dirty="0"/>
          </a:p>
        </p:txBody>
      </p:sp>
      <p:sp>
        <p:nvSpPr>
          <p:cNvPr id="5" name="Text Placeholder 4"/>
          <p:cNvSpPr>
            <a:spLocks noGrp="1"/>
          </p:cNvSpPr>
          <p:nvPr>
            <p:ph type="body" sz="quarter" idx="13"/>
          </p:nvPr>
        </p:nvSpPr>
        <p:spPr>
          <a:xfrm>
            <a:off x="2795931" y="1981199"/>
            <a:ext cx="8861082" cy="495301"/>
          </a:xfrm>
        </p:spPr>
        <p:txBody>
          <a:bodyPr/>
          <a:lstStyle/>
          <a:p>
            <a:r>
              <a:rPr lang="en-US" b="1" dirty="0" smtClean="0"/>
              <a:t>Experiment 3: monolingual word analogies</a:t>
            </a:r>
            <a:endParaRPr lang="en-US" dirty="0"/>
          </a:p>
        </p:txBody>
      </p:sp>
      <p:sp>
        <p:nvSpPr>
          <p:cNvPr id="10" name="TextBox 9"/>
          <p:cNvSpPr txBox="1"/>
          <p:nvPr/>
        </p:nvSpPr>
        <p:spPr>
          <a:xfrm>
            <a:off x="3454400" y="2628900"/>
            <a:ext cx="3644900" cy="381000"/>
          </a:xfrm>
          <a:prstGeom prst="rect">
            <a:avLst/>
          </a:prstGeom>
          <a:solidFill>
            <a:srgbClr val="FFE4CC"/>
          </a:solidFill>
        </p:spPr>
        <p:txBody>
          <a:bodyPr wrap="none" lIns="0" tIns="0" rIns="0" bIns="0" rtlCol="0">
            <a:noAutofit/>
          </a:bodyPr>
          <a:lstStyle/>
          <a:p>
            <a:pPr>
              <a:lnSpc>
                <a:spcPct val="90000"/>
              </a:lnSpc>
            </a:pPr>
            <a:r>
              <a:rPr lang="en-US" sz="2400" dirty="0" smtClean="0"/>
              <a:t>king – man + woman = queen</a:t>
            </a:r>
          </a:p>
        </p:txBody>
      </p:sp>
      <p:sp>
        <p:nvSpPr>
          <p:cNvPr id="11" name="TextBox 10"/>
          <p:cNvSpPr txBox="1"/>
          <p:nvPr/>
        </p:nvSpPr>
        <p:spPr>
          <a:xfrm>
            <a:off x="3429000" y="3898900"/>
            <a:ext cx="7899400" cy="457200"/>
          </a:xfrm>
          <a:prstGeom prst="rect">
            <a:avLst/>
          </a:prstGeom>
          <a:noFill/>
        </p:spPr>
        <p:txBody>
          <a:bodyPr wrap="none" lIns="0" tIns="0" rIns="0" bIns="0" rtlCol="0">
            <a:noAutofit/>
          </a:bodyPr>
          <a:lstStyle/>
          <a:p>
            <a:pPr>
              <a:lnSpc>
                <a:spcPct val="90000"/>
              </a:lnSpc>
            </a:pPr>
            <a:r>
              <a:rPr lang="en-US" dirty="0" smtClean="0"/>
              <a:t>Model is credited with correct answer if “</a:t>
            </a:r>
            <a:r>
              <a:rPr lang="en-US" dirty="0" err="1" smtClean="0"/>
              <a:t>reine</a:t>
            </a:r>
            <a:r>
              <a:rPr lang="en-US" dirty="0" smtClean="0"/>
              <a:t>” is in the top 5 most similar words.</a:t>
            </a:r>
          </a:p>
        </p:txBody>
      </p:sp>
      <p:sp>
        <p:nvSpPr>
          <p:cNvPr id="8" name="TextBox 7"/>
          <p:cNvSpPr txBox="1"/>
          <p:nvPr/>
        </p:nvSpPr>
        <p:spPr>
          <a:xfrm>
            <a:off x="3454400" y="3263900"/>
            <a:ext cx="3771900" cy="381000"/>
          </a:xfrm>
          <a:prstGeom prst="rect">
            <a:avLst/>
          </a:prstGeom>
          <a:solidFill>
            <a:srgbClr val="FFE4CC"/>
          </a:solidFill>
        </p:spPr>
        <p:txBody>
          <a:bodyPr wrap="none" lIns="0" tIns="0" rIns="0" bIns="0" rtlCol="0">
            <a:noAutofit/>
          </a:bodyPr>
          <a:lstStyle/>
          <a:p>
            <a:pPr>
              <a:lnSpc>
                <a:spcPct val="90000"/>
              </a:lnSpc>
            </a:pPr>
            <a:r>
              <a:rPr lang="en-US" sz="2400" dirty="0" err="1" smtClean="0"/>
              <a:t>roi</a:t>
            </a:r>
            <a:r>
              <a:rPr lang="en-US" sz="2400" dirty="0" smtClean="0"/>
              <a:t>– </a:t>
            </a:r>
            <a:r>
              <a:rPr lang="en-US" sz="2400" dirty="0" err="1" smtClean="0"/>
              <a:t>homme</a:t>
            </a:r>
            <a:r>
              <a:rPr lang="en-US" sz="2400" dirty="0" smtClean="0"/>
              <a:t> + femme = </a:t>
            </a:r>
            <a:r>
              <a:rPr lang="en-US" sz="2400" dirty="0" err="1" smtClean="0"/>
              <a:t>reine</a:t>
            </a:r>
            <a:endParaRPr lang="en-US" sz="2400" dirty="0" smtClean="0"/>
          </a:p>
        </p:txBody>
      </p:sp>
    </p:spTree>
    <p:extLst>
      <p:ext uri="{BB962C8B-B14F-4D97-AF65-F5344CB8AC3E}">
        <p14:creationId xmlns:p14="http://schemas.microsoft.com/office/powerpoint/2010/main" val="265331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ithin-language-embedding-qualit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700" y="1143000"/>
            <a:ext cx="7315200" cy="4572000"/>
          </a:xfrm>
          <a:prstGeom prst="rect">
            <a:avLst/>
          </a:prstGeom>
        </p:spPr>
      </p:pic>
      <p:sp>
        <p:nvSpPr>
          <p:cNvPr id="7" name="TextBox 6"/>
          <p:cNvSpPr txBox="1"/>
          <p:nvPr/>
        </p:nvSpPr>
        <p:spPr>
          <a:xfrm rot="20700000">
            <a:off x="6730280" y="3318956"/>
            <a:ext cx="1599367" cy="334231"/>
          </a:xfrm>
          <a:prstGeom prst="rect">
            <a:avLst/>
          </a:prstGeom>
          <a:solidFill>
            <a:srgbClr val="EFF3F4"/>
          </a:solidFill>
        </p:spPr>
        <p:txBody>
          <a:bodyPr wrap="none" lIns="0" tIns="0" rIns="0" bIns="0" rtlCol="0">
            <a:noAutofit/>
          </a:bodyPr>
          <a:lstStyle/>
          <a:p>
            <a:pPr>
              <a:lnSpc>
                <a:spcPct val="90000"/>
              </a:lnSpc>
            </a:pPr>
            <a:r>
              <a:rPr lang="en-US" b="1" dirty="0" smtClean="0"/>
              <a:t>Improves French</a:t>
            </a:r>
          </a:p>
        </p:txBody>
      </p:sp>
      <p:sp>
        <p:nvSpPr>
          <p:cNvPr id="9" name="TextBox 8"/>
          <p:cNvSpPr txBox="1"/>
          <p:nvPr/>
        </p:nvSpPr>
        <p:spPr>
          <a:xfrm rot="16200000">
            <a:off x="1727200" y="3289300"/>
            <a:ext cx="1714500" cy="355600"/>
          </a:xfrm>
          <a:prstGeom prst="rect">
            <a:avLst/>
          </a:prstGeom>
          <a:solidFill>
            <a:schemeClr val="bg1"/>
          </a:solidFill>
        </p:spPr>
        <p:txBody>
          <a:bodyPr wrap="none" lIns="0" tIns="0" rIns="0" bIns="0" rtlCol="0">
            <a:noAutofit/>
          </a:bodyPr>
          <a:lstStyle/>
          <a:p>
            <a:pPr>
              <a:lnSpc>
                <a:spcPct val="90000"/>
              </a:lnSpc>
            </a:pPr>
            <a:r>
              <a:rPr lang="en-US" b="1" dirty="0" smtClean="0"/>
              <a:t>Accuracy (top 5)</a:t>
            </a:r>
          </a:p>
        </p:txBody>
      </p:sp>
      <p:sp>
        <p:nvSpPr>
          <p:cNvPr id="11" name="TextBox 10"/>
          <p:cNvSpPr txBox="1"/>
          <p:nvPr/>
        </p:nvSpPr>
        <p:spPr>
          <a:xfrm>
            <a:off x="3949700" y="5283200"/>
            <a:ext cx="1714500" cy="279400"/>
          </a:xfrm>
          <a:prstGeom prst="rect">
            <a:avLst/>
          </a:prstGeom>
          <a:solidFill>
            <a:srgbClr val="FFFFFF"/>
          </a:solidFill>
        </p:spPr>
        <p:txBody>
          <a:bodyPr wrap="none" lIns="0" tIns="0" rIns="0" bIns="0" rtlCol="0">
            <a:noAutofit/>
          </a:bodyPr>
          <a:lstStyle/>
          <a:p>
            <a:pPr>
              <a:lnSpc>
                <a:spcPct val="90000"/>
              </a:lnSpc>
            </a:pPr>
            <a:r>
              <a:rPr lang="en-US" b="1" dirty="0" smtClean="0"/>
              <a:t>English Analogies</a:t>
            </a:r>
          </a:p>
        </p:txBody>
      </p:sp>
      <p:sp>
        <p:nvSpPr>
          <p:cNvPr id="12" name="TextBox 11"/>
          <p:cNvSpPr txBox="1"/>
          <p:nvPr/>
        </p:nvSpPr>
        <p:spPr>
          <a:xfrm>
            <a:off x="6832600" y="5257800"/>
            <a:ext cx="1714500" cy="279400"/>
          </a:xfrm>
          <a:prstGeom prst="rect">
            <a:avLst/>
          </a:prstGeom>
          <a:solidFill>
            <a:srgbClr val="FFFFFF"/>
          </a:solidFill>
        </p:spPr>
        <p:txBody>
          <a:bodyPr wrap="none" lIns="0" tIns="0" rIns="0" bIns="0" rtlCol="0">
            <a:noAutofit/>
          </a:bodyPr>
          <a:lstStyle/>
          <a:p>
            <a:pPr>
              <a:lnSpc>
                <a:spcPct val="90000"/>
              </a:lnSpc>
            </a:pPr>
            <a:r>
              <a:rPr lang="en-US" b="1" dirty="0" smtClean="0"/>
              <a:t>French Analogies</a:t>
            </a:r>
          </a:p>
        </p:txBody>
      </p:sp>
      <p:grpSp>
        <p:nvGrpSpPr>
          <p:cNvPr id="15" name="Group 14"/>
          <p:cNvGrpSpPr/>
          <p:nvPr/>
        </p:nvGrpSpPr>
        <p:grpSpPr>
          <a:xfrm>
            <a:off x="6591300" y="3987800"/>
            <a:ext cx="1778000" cy="1244600"/>
            <a:chOff x="6591300" y="3987800"/>
            <a:chExt cx="1778000" cy="1244600"/>
          </a:xfrm>
        </p:grpSpPr>
        <p:sp>
          <p:nvSpPr>
            <p:cNvPr id="13" name="Rectangle 12"/>
            <p:cNvSpPr/>
            <p:nvPr/>
          </p:nvSpPr>
          <p:spPr>
            <a:xfrm>
              <a:off x="6591300" y="3987800"/>
              <a:ext cx="1524000" cy="1244600"/>
            </a:xfrm>
            <a:prstGeom prst="rect">
              <a:avLst/>
            </a:prstGeom>
            <a:solidFill>
              <a:srgbClr val="FFFFFF"/>
            </a:solidFill>
            <a:ln w="190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4" name="Rectangle 13"/>
            <p:cNvSpPr/>
            <p:nvPr/>
          </p:nvSpPr>
          <p:spPr>
            <a:xfrm>
              <a:off x="6845300" y="4191000"/>
              <a:ext cx="1524000" cy="469900"/>
            </a:xfrm>
            <a:prstGeom prst="rect">
              <a:avLst/>
            </a:prstGeom>
            <a:solidFill>
              <a:srgbClr val="FFFFFF"/>
            </a:solidFill>
            <a:ln w="190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sp>
        <p:nvSpPr>
          <p:cNvPr id="17" name="Rectangle 16"/>
          <p:cNvSpPr/>
          <p:nvPr/>
        </p:nvSpPr>
        <p:spPr>
          <a:xfrm>
            <a:off x="3708400" y="1841500"/>
            <a:ext cx="1524000" cy="3390900"/>
          </a:xfrm>
          <a:prstGeom prst="rect">
            <a:avLst/>
          </a:prstGeom>
          <a:solidFill>
            <a:srgbClr val="FFFFFF"/>
          </a:solidFill>
          <a:ln w="190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8" name="TextBox 7"/>
          <p:cNvSpPr txBox="1"/>
          <p:nvPr/>
        </p:nvSpPr>
        <p:spPr>
          <a:xfrm rot="20700000">
            <a:off x="3161558" y="2293216"/>
            <a:ext cx="1276348" cy="334231"/>
          </a:xfrm>
          <a:prstGeom prst="rect">
            <a:avLst/>
          </a:prstGeom>
          <a:solidFill>
            <a:schemeClr val="accent6">
              <a:lumMod val="20000"/>
              <a:lumOff val="80000"/>
            </a:schemeClr>
          </a:solidFill>
        </p:spPr>
        <p:txBody>
          <a:bodyPr wrap="none" lIns="0" tIns="0" rIns="0" bIns="0" rtlCol="0">
            <a:noAutofit/>
          </a:bodyPr>
          <a:lstStyle/>
          <a:p>
            <a:pPr>
              <a:lnSpc>
                <a:spcPct val="90000"/>
              </a:lnSpc>
            </a:pPr>
            <a:r>
              <a:rPr lang="en-US" b="1" dirty="0" smtClean="0"/>
              <a:t>Hurts English</a:t>
            </a:r>
          </a:p>
        </p:txBody>
      </p:sp>
      <p:grpSp>
        <p:nvGrpSpPr>
          <p:cNvPr id="21" name="Group 20"/>
          <p:cNvGrpSpPr/>
          <p:nvPr/>
        </p:nvGrpSpPr>
        <p:grpSpPr>
          <a:xfrm>
            <a:off x="3949700" y="3860800"/>
            <a:ext cx="4165600" cy="1397000"/>
            <a:chOff x="3949700" y="3860800"/>
            <a:chExt cx="4165600" cy="1397000"/>
          </a:xfrm>
        </p:grpSpPr>
        <p:sp>
          <p:nvSpPr>
            <p:cNvPr id="19" name="Oval 18"/>
            <p:cNvSpPr/>
            <p:nvPr/>
          </p:nvSpPr>
          <p:spPr>
            <a:xfrm>
              <a:off x="3949700" y="3860800"/>
              <a:ext cx="1143000" cy="660400"/>
            </a:xfrm>
            <a:prstGeom prst="ellipse">
              <a:avLst/>
            </a:prstGeom>
            <a:noFill/>
            <a:ln w="38100" cmpd="sng">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0" name="Oval 19"/>
            <p:cNvSpPr/>
            <p:nvPr/>
          </p:nvSpPr>
          <p:spPr>
            <a:xfrm>
              <a:off x="6972300" y="4597400"/>
              <a:ext cx="1143000" cy="660400"/>
            </a:xfrm>
            <a:prstGeom prst="ellipse">
              <a:avLst/>
            </a:prstGeom>
            <a:noFill/>
            <a:ln w="38100" cmpd="sng">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sp>
        <p:nvSpPr>
          <p:cNvPr id="22" name="TextBox 21"/>
          <p:cNvSpPr txBox="1"/>
          <p:nvPr/>
        </p:nvSpPr>
        <p:spPr>
          <a:xfrm>
            <a:off x="5765800" y="1943100"/>
            <a:ext cx="2603500" cy="292100"/>
          </a:xfrm>
          <a:prstGeom prst="rect">
            <a:avLst/>
          </a:prstGeom>
          <a:noFill/>
        </p:spPr>
        <p:txBody>
          <a:bodyPr wrap="none" lIns="0" tIns="0" rIns="0" bIns="0" rtlCol="0">
            <a:noAutofit/>
          </a:bodyPr>
          <a:lstStyle/>
          <a:p>
            <a:pPr>
              <a:lnSpc>
                <a:spcPct val="90000"/>
              </a:lnSpc>
            </a:pPr>
            <a:r>
              <a:rPr lang="en-US" b="1" dirty="0" smtClean="0"/>
              <a:t>CBOW trained on English</a:t>
            </a:r>
          </a:p>
        </p:txBody>
      </p:sp>
      <p:sp>
        <p:nvSpPr>
          <p:cNvPr id="23" name="TextBox 22"/>
          <p:cNvSpPr txBox="1"/>
          <p:nvPr/>
        </p:nvSpPr>
        <p:spPr>
          <a:xfrm>
            <a:off x="8661400" y="4648200"/>
            <a:ext cx="2603500" cy="292100"/>
          </a:xfrm>
          <a:prstGeom prst="rect">
            <a:avLst/>
          </a:prstGeom>
          <a:solidFill>
            <a:srgbClr val="FFFFFF"/>
          </a:solidFill>
        </p:spPr>
        <p:txBody>
          <a:bodyPr wrap="none" lIns="0" tIns="0" rIns="0" bIns="0" rtlCol="0">
            <a:noAutofit/>
          </a:bodyPr>
          <a:lstStyle/>
          <a:p>
            <a:pPr>
              <a:lnSpc>
                <a:spcPct val="90000"/>
              </a:lnSpc>
            </a:pPr>
            <a:r>
              <a:rPr lang="en-US" b="1" dirty="0" smtClean="0"/>
              <a:t>CBOW trained on French</a:t>
            </a:r>
          </a:p>
        </p:txBody>
      </p:sp>
    </p:spTree>
    <p:extLst>
      <p:ext uri="{BB962C8B-B14F-4D97-AF65-F5344CB8AC3E}">
        <p14:creationId xmlns:p14="http://schemas.microsoft.com/office/powerpoint/2010/main" val="267500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28</a:t>
            </a:fld>
            <a:endParaRPr lang="en-US" dirty="0"/>
          </a:p>
        </p:txBody>
      </p:sp>
      <p:sp>
        <p:nvSpPr>
          <p:cNvPr id="9" name="Rectangle 8"/>
          <p:cNvSpPr/>
          <p:nvPr/>
        </p:nvSpPr>
        <p:spPr>
          <a:xfrm>
            <a:off x="297419" y="2082564"/>
            <a:ext cx="11080596" cy="369332"/>
          </a:xfrm>
          <a:prstGeom prst="rect">
            <a:avLst/>
          </a:prstGeom>
          <a:solidFill>
            <a:schemeClr val="bg2"/>
          </a:solidFill>
          <a:ln>
            <a:noFill/>
          </a:ln>
        </p:spPr>
        <p:txBody>
          <a:bodyPr wrap="square">
            <a:spAutoFit/>
          </a:bodyPr>
          <a:lstStyle/>
          <a:p>
            <a:r>
              <a:rPr lang="en-US" sz="1800" b="1" dirty="0" smtClean="0"/>
              <a:t>Answer:</a:t>
            </a:r>
            <a:r>
              <a:rPr lang="en-US" sz="1800" dirty="0" smtClean="0"/>
              <a:t> Yes</a:t>
            </a:r>
            <a:r>
              <a:rPr lang="en-US" sz="1800" dirty="0"/>
              <a:t>.</a:t>
            </a:r>
            <a:r>
              <a:rPr lang="en-US" sz="1800" dirty="0" smtClean="0"/>
              <a:t> </a:t>
            </a:r>
            <a:endParaRPr lang="en-US" sz="1800" dirty="0"/>
          </a:p>
        </p:txBody>
      </p:sp>
      <p:sp>
        <p:nvSpPr>
          <p:cNvPr id="11" name="Rectangle 10"/>
          <p:cNvSpPr/>
          <p:nvPr/>
        </p:nvSpPr>
        <p:spPr>
          <a:xfrm>
            <a:off x="304800" y="3492551"/>
            <a:ext cx="11099800" cy="369332"/>
          </a:xfrm>
          <a:prstGeom prst="rect">
            <a:avLst/>
          </a:prstGeom>
          <a:solidFill>
            <a:schemeClr val="bg2"/>
          </a:solidFill>
          <a:ln>
            <a:noFill/>
          </a:ln>
        </p:spPr>
        <p:txBody>
          <a:bodyPr wrap="square">
            <a:spAutoFit/>
          </a:bodyPr>
          <a:lstStyle/>
          <a:p>
            <a:r>
              <a:rPr lang="en-US" sz="1800" b="1" dirty="0" smtClean="0"/>
              <a:t>Answer: </a:t>
            </a:r>
            <a:r>
              <a:rPr lang="en-US" sz="1800" dirty="0" smtClean="0"/>
              <a:t>Yes</a:t>
            </a:r>
            <a:r>
              <a:rPr lang="en-US" sz="1800" dirty="0" smtClean="0">
                <a:solidFill>
                  <a:schemeClr val="bg1">
                    <a:lumMod val="50000"/>
                  </a:schemeClr>
                </a:solidFill>
              </a:rPr>
              <a:t>. </a:t>
            </a:r>
            <a:r>
              <a:rPr lang="en-US" dirty="0" smtClean="0">
                <a:solidFill>
                  <a:schemeClr val="bg1">
                    <a:lumMod val="50000"/>
                  </a:schemeClr>
                </a:solidFill>
              </a:rPr>
              <a:t>The low resource language benefits at the expense of the high resource language.</a:t>
            </a:r>
            <a:endParaRPr lang="en-US" sz="1800" dirty="0">
              <a:solidFill>
                <a:schemeClr val="bg1">
                  <a:lumMod val="50000"/>
                </a:schemeClr>
              </a:solidFill>
            </a:endParaRPr>
          </a:p>
        </p:txBody>
      </p:sp>
      <p:sp>
        <p:nvSpPr>
          <p:cNvPr id="16" name="Rectangle 15"/>
          <p:cNvSpPr/>
          <p:nvPr/>
        </p:nvSpPr>
        <p:spPr>
          <a:xfrm>
            <a:off x="308129" y="1659182"/>
            <a:ext cx="11080596" cy="369332"/>
          </a:xfrm>
          <a:prstGeom prst="rect">
            <a:avLst/>
          </a:prstGeom>
          <a:solidFill>
            <a:schemeClr val="bg2"/>
          </a:solidFill>
          <a:ln>
            <a:noFill/>
          </a:ln>
        </p:spPr>
        <p:txBody>
          <a:bodyPr wrap="square">
            <a:spAutoFit/>
          </a:bodyPr>
          <a:lstStyle/>
          <a:p>
            <a:r>
              <a:rPr lang="en-US" sz="1800" b="1" dirty="0" smtClean="0"/>
              <a:t>Question: </a:t>
            </a:r>
            <a:r>
              <a:rPr lang="en-US" sz="1800" dirty="0" smtClean="0"/>
              <a:t>Can we learn cross-lingual embedding structure?</a:t>
            </a:r>
            <a:endParaRPr lang="en-US" sz="1800" dirty="0"/>
          </a:p>
        </p:txBody>
      </p:sp>
      <p:sp>
        <p:nvSpPr>
          <p:cNvPr id="17" name="Rectangle 16"/>
          <p:cNvSpPr/>
          <p:nvPr/>
        </p:nvSpPr>
        <p:spPr>
          <a:xfrm>
            <a:off x="304800" y="3059093"/>
            <a:ext cx="11404599" cy="369332"/>
          </a:xfrm>
          <a:prstGeom prst="rect">
            <a:avLst/>
          </a:prstGeom>
          <a:solidFill>
            <a:schemeClr val="bg2"/>
          </a:solidFill>
          <a:ln>
            <a:noFill/>
          </a:ln>
        </p:spPr>
        <p:txBody>
          <a:bodyPr wrap="square">
            <a:spAutoFit/>
          </a:bodyPr>
          <a:lstStyle/>
          <a:p>
            <a:r>
              <a:rPr lang="en-US" sz="1800" b="1" dirty="0" smtClean="0"/>
              <a:t>Question: </a:t>
            </a:r>
            <a:r>
              <a:rPr lang="en-US" sz="1800" dirty="0" smtClean="0"/>
              <a:t>Does the </a:t>
            </a:r>
            <a:r>
              <a:rPr lang="en-US" sz="1800" i="1" u="sng" dirty="0" smtClean="0"/>
              <a:t>cross-lingual embedding structure </a:t>
            </a:r>
            <a:r>
              <a:rPr lang="en-US" sz="1800" dirty="0" smtClean="0"/>
              <a:t>affect the quality of the </a:t>
            </a:r>
            <a:r>
              <a:rPr lang="en-US" sz="1800" i="1" u="sng" dirty="0" smtClean="0"/>
              <a:t>in-language embedding structure</a:t>
            </a:r>
            <a:r>
              <a:rPr lang="en-US" sz="1800" dirty="0" smtClean="0"/>
              <a:t>?</a:t>
            </a:r>
            <a:endParaRPr lang="en-US" sz="1800" dirty="0"/>
          </a:p>
        </p:txBody>
      </p:sp>
      <p:sp>
        <p:nvSpPr>
          <p:cNvPr id="18" name="Rectangle 17"/>
          <p:cNvSpPr/>
          <p:nvPr/>
        </p:nvSpPr>
        <p:spPr>
          <a:xfrm>
            <a:off x="338671" y="4631916"/>
            <a:ext cx="10837967" cy="369332"/>
          </a:xfrm>
          <a:prstGeom prst="rect">
            <a:avLst/>
          </a:prstGeom>
          <a:solidFill>
            <a:schemeClr val="bg2"/>
          </a:solidFill>
          <a:ln>
            <a:noFill/>
          </a:ln>
        </p:spPr>
        <p:txBody>
          <a:bodyPr wrap="square">
            <a:spAutoFit/>
          </a:bodyPr>
          <a:lstStyle/>
          <a:p>
            <a:r>
              <a:rPr lang="en-US" sz="1800" b="1" dirty="0" smtClean="0"/>
              <a:t>Question: </a:t>
            </a:r>
            <a:r>
              <a:rPr lang="en-US" sz="1800" dirty="0" smtClean="0"/>
              <a:t>Are the </a:t>
            </a:r>
            <a:r>
              <a:rPr lang="en-US" sz="1800" dirty="0" err="1" smtClean="0"/>
              <a:t>embeddings</a:t>
            </a:r>
            <a:r>
              <a:rPr lang="en-US" sz="1800" dirty="0" smtClean="0"/>
              <a:t> suitable for building language-invariant NLP systems?</a:t>
            </a:r>
            <a:endParaRPr lang="en-US" sz="1800" dirty="0"/>
          </a:p>
        </p:txBody>
      </p:sp>
      <p:sp>
        <p:nvSpPr>
          <p:cNvPr id="14" name="Rectangle 13"/>
          <p:cNvSpPr/>
          <p:nvPr/>
        </p:nvSpPr>
        <p:spPr>
          <a:xfrm>
            <a:off x="254000" y="4483100"/>
            <a:ext cx="11709400" cy="1155700"/>
          </a:xfrm>
          <a:prstGeom prst="rect">
            <a:avLst/>
          </a:prstGeom>
          <a:solidFill>
            <a:schemeClr val="bg1">
              <a:alpha val="67000"/>
            </a:schemeClr>
          </a:solidFill>
          <a:ln w="190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5" name="Rectangle 14"/>
          <p:cNvSpPr/>
          <p:nvPr/>
        </p:nvSpPr>
        <p:spPr>
          <a:xfrm>
            <a:off x="238125" y="1435100"/>
            <a:ext cx="11709400" cy="1155700"/>
          </a:xfrm>
          <a:prstGeom prst="rect">
            <a:avLst/>
          </a:prstGeom>
          <a:solidFill>
            <a:schemeClr val="bg1">
              <a:alpha val="67000"/>
            </a:schemeClr>
          </a:solidFill>
          <a:ln w="190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p14="http://schemas.microsoft.com/office/powerpoint/2010/main" val="411130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29</a:t>
            </a:fld>
            <a:endParaRPr lang="en-US" dirty="0"/>
          </a:p>
        </p:txBody>
      </p:sp>
      <p:sp>
        <p:nvSpPr>
          <p:cNvPr id="9" name="Rectangle 8"/>
          <p:cNvSpPr/>
          <p:nvPr/>
        </p:nvSpPr>
        <p:spPr>
          <a:xfrm>
            <a:off x="297419" y="2082564"/>
            <a:ext cx="11080596" cy="369332"/>
          </a:xfrm>
          <a:prstGeom prst="rect">
            <a:avLst/>
          </a:prstGeom>
          <a:solidFill>
            <a:schemeClr val="bg2"/>
          </a:solidFill>
          <a:ln>
            <a:noFill/>
          </a:ln>
        </p:spPr>
        <p:txBody>
          <a:bodyPr wrap="square">
            <a:spAutoFit/>
          </a:bodyPr>
          <a:lstStyle/>
          <a:p>
            <a:r>
              <a:rPr lang="en-US" sz="1800" b="1" dirty="0" smtClean="0"/>
              <a:t>Answer:</a:t>
            </a:r>
            <a:r>
              <a:rPr lang="en-US" sz="1800" dirty="0" smtClean="0"/>
              <a:t> Yes</a:t>
            </a:r>
            <a:r>
              <a:rPr lang="en-US" sz="1800" dirty="0"/>
              <a:t>.</a:t>
            </a:r>
            <a:r>
              <a:rPr lang="en-US" sz="1800" dirty="0" smtClean="0"/>
              <a:t> </a:t>
            </a:r>
            <a:endParaRPr lang="en-US" sz="1800" dirty="0"/>
          </a:p>
        </p:txBody>
      </p:sp>
      <p:sp>
        <p:nvSpPr>
          <p:cNvPr id="13" name="Rectangle 12"/>
          <p:cNvSpPr/>
          <p:nvPr/>
        </p:nvSpPr>
        <p:spPr>
          <a:xfrm>
            <a:off x="304800" y="3492551"/>
            <a:ext cx="11099800" cy="369332"/>
          </a:xfrm>
          <a:prstGeom prst="rect">
            <a:avLst/>
          </a:prstGeom>
          <a:solidFill>
            <a:schemeClr val="bg2"/>
          </a:solidFill>
          <a:ln>
            <a:noFill/>
          </a:ln>
        </p:spPr>
        <p:txBody>
          <a:bodyPr wrap="square">
            <a:spAutoFit/>
          </a:bodyPr>
          <a:lstStyle/>
          <a:p>
            <a:r>
              <a:rPr lang="en-US" sz="1800" b="1" dirty="0" smtClean="0"/>
              <a:t>Answer: </a:t>
            </a:r>
            <a:r>
              <a:rPr lang="en-US" sz="1800" dirty="0" smtClean="0"/>
              <a:t>Yes</a:t>
            </a:r>
            <a:r>
              <a:rPr lang="en-US" sz="1800" dirty="0" smtClean="0">
                <a:solidFill>
                  <a:schemeClr val="bg1">
                    <a:lumMod val="50000"/>
                  </a:schemeClr>
                </a:solidFill>
              </a:rPr>
              <a:t>. </a:t>
            </a:r>
            <a:r>
              <a:rPr lang="en-US" dirty="0" smtClean="0">
                <a:solidFill>
                  <a:schemeClr val="bg1">
                    <a:lumMod val="50000"/>
                  </a:schemeClr>
                </a:solidFill>
              </a:rPr>
              <a:t>The low resource language benefits at the expense of the high resource language.</a:t>
            </a:r>
            <a:endParaRPr lang="en-US" sz="1800" dirty="0">
              <a:solidFill>
                <a:schemeClr val="bg1">
                  <a:lumMod val="50000"/>
                </a:schemeClr>
              </a:solidFill>
            </a:endParaRPr>
          </a:p>
        </p:txBody>
      </p:sp>
      <p:sp>
        <p:nvSpPr>
          <p:cNvPr id="16" name="Rectangle 15"/>
          <p:cNvSpPr/>
          <p:nvPr/>
        </p:nvSpPr>
        <p:spPr>
          <a:xfrm>
            <a:off x="308129" y="1659182"/>
            <a:ext cx="11080596" cy="369332"/>
          </a:xfrm>
          <a:prstGeom prst="rect">
            <a:avLst/>
          </a:prstGeom>
          <a:solidFill>
            <a:schemeClr val="bg2"/>
          </a:solidFill>
          <a:ln>
            <a:noFill/>
          </a:ln>
        </p:spPr>
        <p:txBody>
          <a:bodyPr wrap="square">
            <a:spAutoFit/>
          </a:bodyPr>
          <a:lstStyle/>
          <a:p>
            <a:r>
              <a:rPr lang="en-US" sz="1800" b="1" dirty="0" smtClean="0"/>
              <a:t>Question: </a:t>
            </a:r>
            <a:r>
              <a:rPr lang="en-US" sz="1800" dirty="0" smtClean="0"/>
              <a:t>Can we learn cross-lingual embedding structure?</a:t>
            </a:r>
            <a:endParaRPr lang="en-US" sz="1800" dirty="0"/>
          </a:p>
        </p:txBody>
      </p:sp>
      <p:sp>
        <p:nvSpPr>
          <p:cNvPr id="17" name="Rectangle 16"/>
          <p:cNvSpPr/>
          <p:nvPr/>
        </p:nvSpPr>
        <p:spPr>
          <a:xfrm>
            <a:off x="304800" y="3059093"/>
            <a:ext cx="11404599" cy="369332"/>
          </a:xfrm>
          <a:prstGeom prst="rect">
            <a:avLst/>
          </a:prstGeom>
          <a:solidFill>
            <a:schemeClr val="bg2"/>
          </a:solidFill>
          <a:ln>
            <a:noFill/>
          </a:ln>
        </p:spPr>
        <p:txBody>
          <a:bodyPr wrap="square">
            <a:spAutoFit/>
          </a:bodyPr>
          <a:lstStyle/>
          <a:p>
            <a:r>
              <a:rPr lang="en-US" sz="1800" b="1" dirty="0" smtClean="0"/>
              <a:t>Question: </a:t>
            </a:r>
            <a:r>
              <a:rPr lang="en-US" sz="1800" dirty="0" smtClean="0"/>
              <a:t>Does the </a:t>
            </a:r>
            <a:r>
              <a:rPr lang="en-US" sz="1800" i="1" u="sng" dirty="0" smtClean="0"/>
              <a:t>cross-lingual embedding structure </a:t>
            </a:r>
            <a:r>
              <a:rPr lang="en-US" sz="1800" dirty="0" smtClean="0"/>
              <a:t>affect the quality of the </a:t>
            </a:r>
            <a:r>
              <a:rPr lang="en-US" sz="1800" i="1" u="sng" dirty="0" smtClean="0"/>
              <a:t>in-language embedding structure</a:t>
            </a:r>
            <a:r>
              <a:rPr lang="en-US" sz="1800" dirty="0" smtClean="0"/>
              <a:t>?</a:t>
            </a:r>
            <a:endParaRPr lang="en-US" sz="1800" dirty="0"/>
          </a:p>
        </p:txBody>
      </p:sp>
      <p:sp>
        <p:nvSpPr>
          <p:cNvPr id="18" name="Rectangle 17"/>
          <p:cNvSpPr/>
          <p:nvPr/>
        </p:nvSpPr>
        <p:spPr>
          <a:xfrm>
            <a:off x="338671" y="4631916"/>
            <a:ext cx="10837967" cy="369332"/>
          </a:xfrm>
          <a:prstGeom prst="rect">
            <a:avLst/>
          </a:prstGeom>
          <a:solidFill>
            <a:schemeClr val="bg2"/>
          </a:solidFill>
          <a:ln>
            <a:noFill/>
          </a:ln>
        </p:spPr>
        <p:txBody>
          <a:bodyPr wrap="square">
            <a:spAutoFit/>
          </a:bodyPr>
          <a:lstStyle/>
          <a:p>
            <a:r>
              <a:rPr lang="en-US" sz="1800" b="1" dirty="0" smtClean="0"/>
              <a:t>Question: </a:t>
            </a:r>
            <a:r>
              <a:rPr lang="en-US" sz="1800" dirty="0" smtClean="0"/>
              <a:t>Are the </a:t>
            </a:r>
            <a:r>
              <a:rPr lang="en-US" sz="1800" dirty="0" err="1" smtClean="0"/>
              <a:t>embeddings</a:t>
            </a:r>
            <a:r>
              <a:rPr lang="en-US" sz="1800" dirty="0" smtClean="0"/>
              <a:t> suitable for building language-invariant NLP systems?</a:t>
            </a:r>
            <a:endParaRPr lang="en-US" sz="1800" dirty="0"/>
          </a:p>
        </p:txBody>
      </p:sp>
      <p:sp>
        <p:nvSpPr>
          <p:cNvPr id="15" name="Rectangle 14"/>
          <p:cNvSpPr/>
          <p:nvPr/>
        </p:nvSpPr>
        <p:spPr>
          <a:xfrm>
            <a:off x="254000" y="1422400"/>
            <a:ext cx="11709400" cy="2743200"/>
          </a:xfrm>
          <a:prstGeom prst="rect">
            <a:avLst/>
          </a:prstGeom>
          <a:solidFill>
            <a:schemeClr val="bg1">
              <a:alpha val="67000"/>
            </a:schemeClr>
          </a:solidFill>
          <a:ln w="190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p14="http://schemas.microsoft.com/office/powerpoint/2010/main" val="347146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Minimally-Constrained Multilingual Word </a:t>
            </a:r>
            <a:r>
              <a:rPr lang="en-US" dirty="0" err="1" smtClean="0"/>
              <a:t>Embeddings</a:t>
            </a:r>
            <a:r>
              <a:rPr lang="en-US" dirty="0" smtClean="0"/>
              <a:t> via Artificial Code Switching</a:t>
            </a:r>
            <a:endParaRPr lang="en-US" dirty="0"/>
          </a:p>
        </p:txBody>
      </p:sp>
      <p:sp>
        <p:nvSpPr>
          <p:cNvPr id="5" name="Subtitle 4"/>
          <p:cNvSpPr>
            <a:spLocks noGrp="1"/>
          </p:cNvSpPr>
          <p:nvPr>
            <p:ph type="subTitle" idx="1"/>
          </p:nvPr>
        </p:nvSpPr>
        <p:spPr/>
        <p:txBody>
          <a:bodyPr/>
          <a:lstStyle/>
          <a:p>
            <a:r>
              <a:rPr lang="en-US" dirty="0" smtClean="0"/>
              <a:t>Michael </a:t>
            </a:r>
            <a:r>
              <a:rPr lang="en-US" dirty="0"/>
              <a:t>Wick</a:t>
            </a:r>
            <a:r>
              <a:rPr lang="en-US" dirty="0" smtClean="0"/>
              <a:t>, </a:t>
            </a:r>
            <a:r>
              <a:rPr lang="en-US" dirty="0" err="1" smtClean="0"/>
              <a:t>Pallika</a:t>
            </a:r>
            <a:r>
              <a:rPr lang="en-US" dirty="0" smtClean="0"/>
              <a:t> </a:t>
            </a:r>
            <a:r>
              <a:rPr lang="en-US" dirty="0" err="1" smtClean="0"/>
              <a:t>Kanani</a:t>
            </a:r>
            <a:r>
              <a:rPr lang="en-US" dirty="0" smtClean="0"/>
              <a:t>, </a:t>
            </a:r>
            <a:r>
              <a:rPr lang="en-US" dirty="0"/>
              <a:t>Adam </a:t>
            </a:r>
            <a:r>
              <a:rPr lang="en-US" dirty="0" err="1"/>
              <a:t>Pocock</a:t>
            </a:r>
            <a:endParaRPr lang="en-US" dirty="0"/>
          </a:p>
          <a:p>
            <a:endParaRPr lang="en-US" dirty="0"/>
          </a:p>
        </p:txBody>
      </p:sp>
      <p:sp>
        <p:nvSpPr>
          <p:cNvPr id="6" name="Text Placeholder 5"/>
          <p:cNvSpPr>
            <a:spLocks noGrp="1"/>
          </p:cNvSpPr>
          <p:nvPr>
            <p:ph type="body" sz="quarter" idx="13"/>
          </p:nvPr>
        </p:nvSpPr>
        <p:spPr/>
        <p:txBody>
          <a:bodyPr/>
          <a:lstStyle/>
          <a:p>
            <a:r>
              <a:rPr lang="en-US" dirty="0" smtClean="0"/>
              <a:t>Michael Wick</a:t>
            </a:r>
          </a:p>
          <a:p>
            <a:r>
              <a:rPr lang="en-US" dirty="0" smtClean="0"/>
              <a:t>Senior Member of Technical Staff</a:t>
            </a:r>
          </a:p>
          <a:p>
            <a:r>
              <a:rPr lang="en-US" dirty="0" smtClean="0"/>
              <a:t>Information Retrieval and Machine Learning Group, Oracle Labs</a:t>
            </a:r>
          </a:p>
          <a:p>
            <a:r>
              <a:rPr lang="en-US" dirty="0" smtClean="0"/>
              <a:t>Feb 14,  2016</a:t>
            </a:r>
            <a:endParaRPr lang="en-US" dirty="0"/>
          </a:p>
        </p:txBody>
      </p:sp>
      <p:sp>
        <p:nvSpPr>
          <p:cNvPr id="2" name="Footer Placeholder 1"/>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21069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of embedding</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30</a:t>
            </a:fld>
            <a:endParaRPr lang="en-US" dirty="0"/>
          </a:p>
        </p:txBody>
      </p:sp>
      <p:sp>
        <p:nvSpPr>
          <p:cNvPr id="5" name="Text Placeholder 4"/>
          <p:cNvSpPr>
            <a:spLocks noGrp="1"/>
          </p:cNvSpPr>
          <p:nvPr>
            <p:ph type="body" sz="quarter" idx="13"/>
          </p:nvPr>
        </p:nvSpPr>
        <p:spPr>
          <a:xfrm>
            <a:off x="2643531" y="1714499"/>
            <a:ext cx="8861082" cy="571501"/>
          </a:xfrm>
        </p:spPr>
        <p:txBody>
          <a:bodyPr/>
          <a:lstStyle/>
          <a:p>
            <a:r>
              <a:rPr lang="en-US" b="1" dirty="0" smtClean="0"/>
              <a:t>Experiment 4: </a:t>
            </a:r>
            <a:r>
              <a:rPr lang="en-US" dirty="0" smtClean="0"/>
              <a:t>cross-lingual sentiment analysis.</a:t>
            </a:r>
            <a:endParaRPr lang="en-US" dirty="0"/>
          </a:p>
        </p:txBody>
      </p:sp>
      <p:sp>
        <p:nvSpPr>
          <p:cNvPr id="6" name="TextBox 5"/>
          <p:cNvSpPr txBox="1"/>
          <p:nvPr/>
        </p:nvSpPr>
        <p:spPr>
          <a:xfrm>
            <a:off x="2654300" y="2374900"/>
            <a:ext cx="9207500" cy="368300"/>
          </a:xfrm>
          <a:prstGeom prst="rect">
            <a:avLst/>
          </a:prstGeom>
          <a:solidFill>
            <a:srgbClr val="D9D9D9"/>
          </a:solidFill>
        </p:spPr>
        <p:txBody>
          <a:bodyPr wrap="none" lIns="0" tIns="0" rIns="0" bIns="0" rtlCol="0">
            <a:noAutofit/>
          </a:bodyPr>
          <a:lstStyle/>
          <a:p>
            <a:pPr>
              <a:lnSpc>
                <a:spcPct val="90000"/>
              </a:lnSpc>
            </a:pPr>
            <a:r>
              <a:rPr lang="en-US" sz="2400" dirty="0" smtClean="0"/>
              <a:t>Can we train a model in English and have it generalize to other languages?</a:t>
            </a:r>
          </a:p>
        </p:txBody>
      </p:sp>
      <p:sp>
        <p:nvSpPr>
          <p:cNvPr id="7" name="TextBox 6"/>
          <p:cNvSpPr txBox="1"/>
          <p:nvPr/>
        </p:nvSpPr>
        <p:spPr>
          <a:xfrm>
            <a:off x="2654300" y="3022600"/>
            <a:ext cx="9207500" cy="1765300"/>
          </a:xfrm>
          <a:prstGeom prst="rect">
            <a:avLst/>
          </a:prstGeom>
          <a:noFill/>
        </p:spPr>
        <p:txBody>
          <a:bodyPr wrap="none" lIns="0" tIns="0" rIns="0" bIns="0" rtlCol="0">
            <a:noAutofit/>
          </a:bodyPr>
          <a:lstStyle/>
          <a:p>
            <a:pPr>
              <a:lnSpc>
                <a:spcPct val="90000"/>
              </a:lnSpc>
            </a:pPr>
            <a:r>
              <a:rPr lang="en-US" sz="2400" b="1" dirty="0" smtClean="0"/>
              <a:t>Experimental setup:</a:t>
            </a:r>
          </a:p>
          <a:p>
            <a:pPr marL="457200" indent="-457200">
              <a:lnSpc>
                <a:spcPct val="90000"/>
              </a:lnSpc>
              <a:buAutoNum type="arabicPeriod"/>
            </a:pPr>
            <a:r>
              <a:rPr lang="en-US" sz="2400" dirty="0" smtClean="0"/>
              <a:t>Build an embedding with </a:t>
            </a:r>
            <a:r>
              <a:rPr lang="en-US" sz="2400" dirty="0" err="1" smtClean="0"/>
              <a:t>Wikipedia+OmegaWiki</a:t>
            </a:r>
            <a:r>
              <a:rPr lang="en-US" sz="2400" dirty="0" smtClean="0"/>
              <a:t>.</a:t>
            </a:r>
          </a:p>
          <a:p>
            <a:pPr marL="457200" indent="-457200">
              <a:lnSpc>
                <a:spcPct val="90000"/>
              </a:lnSpc>
              <a:buAutoNum type="arabicPeriod"/>
            </a:pPr>
            <a:r>
              <a:rPr lang="en-US" sz="2400" dirty="0" smtClean="0"/>
              <a:t>Using only the word </a:t>
            </a:r>
            <a:r>
              <a:rPr lang="en-US" sz="2400" dirty="0" err="1" smtClean="0"/>
              <a:t>embeddings</a:t>
            </a:r>
            <a:r>
              <a:rPr lang="en-US" sz="2400" dirty="0" smtClean="0"/>
              <a:t> as features:</a:t>
            </a:r>
          </a:p>
          <a:p>
            <a:pPr marL="914400" lvl="1" indent="-457200">
              <a:lnSpc>
                <a:spcPct val="90000"/>
              </a:lnSpc>
              <a:buAutoNum type="arabicPeriod"/>
            </a:pPr>
            <a:r>
              <a:rPr lang="en-US" sz="2400" dirty="0" smtClean="0"/>
              <a:t>Train a classifier on English</a:t>
            </a:r>
          </a:p>
          <a:p>
            <a:pPr marL="914400" lvl="1" indent="-457200">
              <a:lnSpc>
                <a:spcPct val="90000"/>
              </a:lnSpc>
              <a:buAutoNum type="arabicPeriod"/>
            </a:pPr>
            <a:r>
              <a:rPr lang="en-US" sz="2400" dirty="0" smtClean="0"/>
              <a:t>Test the classifier on other languages: FR, ES, NO, etc.</a:t>
            </a:r>
          </a:p>
        </p:txBody>
      </p:sp>
    </p:spTree>
    <p:extLst>
      <p:ext uri="{BB962C8B-B14F-4D97-AF65-F5344CB8AC3E}">
        <p14:creationId xmlns:p14="http://schemas.microsoft.com/office/powerpoint/2010/main" val="229084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of embedding</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31</a:t>
            </a:fld>
            <a:endParaRPr lang="en-US" dirty="0"/>
          </a:p>
        </p:txBody>
      </p:sp>
      <p:sp>
        <p:nvSpPr>
          <p:cNvPr id="5" name="Text Placeholder 4"/>
          <p:cNvSpPr>
            <a:spLocks noGrp="1"/>
          </p:cNvSpPr>
          <p:nvPr>
            <p:ph type="body" sz="quarter" idx="13"/>
          </p:nvPr>
        </p:nvSpPr>
        <p:spPr>
          <a:xfrm>
            <a:off x="2643531" y="1714499"/>
            <a:ext cx="8861082" cy="571501"/>
          </a:xfrm>
        </p:spPr>
        <p:txBody>
          <a:bodyPr/>
          <a:lstStyle/>
          <a:p>
            <a:r>
              <a:rPr lang="en-US" b="1" dirty="0" smtClean="0"/>
              <a:t>Experiment 4: </a:t>
            </a:r>
            <a:r>
              <a:rPr lang="en-US" dirty="0" smtClean="0"/>
              <a:t>cross-lingual sentiment analysis.</a:t>
            </a:r>
            <a:endParaRPr lang="en-US" dirty="0"/>
          </a:p>
        </p:txBody>
      </p:sp>
      <p:sp>
        <p:nvSpPr>
          <p:cNvPr id="6" name="TextBox 5"/>
          <p:cNvSpPr txBox="1"/>
          <p:nvPr/>
        </p:nvSpPr>
        <p:spPr>
          <a:xfrm>
            <a:off x="2654300" y="2374900"/>
            <a:ext cx="9207500" cy="368300"/>
          </a:xfrm>
          <a:prstGeom prst="rect">
            <a:avLst/>
          </a:prstGeom>
          <a:solidFill>
            <a:srgbClr val="D9D9D9"/>
          </a:solidFill>
        </p:spPr>
        <p:txBody>
          <a:bodyPr wrap="none" lIns="0" tIns="0" rIns="0" bIns="0" rtlCol="0">
            <a:noAutofit/>
          </a:bodyPr>
          <a:lstStyle/>
          <a:p>
            <a:pPr>
              <a:lnSpc>
                <a:spcPct val="90000"/>
              </a:lnSpc>
            </a:pPr>
            <a:r>
              <a:rPr lang="en-US" sz="2400" dirty="0" smtClean="0"/>
              <a:t>Can we train a model in English and have it generalize to other languages?</a:t>
            </a:r>
          </a:p>
        </p:txBody>
      </p:sp>
      <p:sp>
        <p:nvSpPr>
          <p:cNvPr id="8" name="TextBox 7"/>
          <p:cNvSpPr txBox="1"/>
          <p:nvPr/>
        </p:nvSpPr>
        <p:spPr>
          <a:xfrm>
            <a:off x="2667000" y="2959100"/>
            <a:ext cx="7239000" cy="2120900"/>
          </a:xfrm>
          <a:prstGeom prst="rect">
            <a:avLst/>
          </a:prstGeom>
          <a:noFill/>
        </p:spPr>
        <p:txBody>
          <a:bodyPr wrap="none" lIns="0" tIns="0" rIns="0" bIns="0" rtlCol="0">
            <a:noAutofit/>
          </a:bodyPr>
          <a:lstStyle/>
          <a:p>
            <a:pPr>
              <a:lnSpc>
                <a:spcPct val="90000"/>
              </a:lnSpc>
            </a:pPr>
            <a:r>
              <a:rPr lang="en-US" sz="2400" b="1" dirty="0" smtClean="0"/>
              <a:t>Systems:</a:t>
            </a:r>
            <a:endParaRPr lang="en-US" sz="2400" dirty="0" smtClean="0"/>
          </a:p>
          <a:p>
            <a:pPr marL="342900" indent="-342900">
              <a:lnSpc>
                <a:spcPct val="90000"/>
              </a:lnSpc>
              <a:buFont typeface="Arial"/>
              <a:buChar char="•"/>
            </a:pPr>
            <a:r>
              <a:rPr lang="en-US" sz="2400" dirty="0" smtClean="0"/>
              <a:t>CBOW with artificial code-switching (ACS)</a:t>
            </a:r>
          </a:p>
          <a:p>
            <a:pPr marL="342900" indent="-342900">
              <a:lnSpc>
                <a:spcPct val="90000"/>
              </a:lnSpc>
              <a:buFont typeface="Arial"/>
              <a:buChar char="•"/>
            </a:pPr>
            <a:r>
              <a:rPr lang="en-US" sz="2400" dirty="0" smtClean="0"/>
              <a:t>CBOW (with translation constraints)</a:t>
            </a:r>
          </a:p>
          <a:p>
            <a:pPr marL="342900" indent="-342900">
              <a:lnSpc>
                <a:spcPct val="90000"/>
              </a:lnSpc>
              <a:buFont typeface="Arial"/>
              <a:buChar char="•"/>
            </a:pPr>
            <a:r>
              <a:rPr lang="en-US" sz="2400" dirty="0" smtClean="0"/>
              <a:t>CBOW (no constraints)</a:t>
            </a:r>
          </a:p>
          <a:p>
            <a:pPr marL="342900" indent="-342900">
              <a:lnSpc>
                <a:spcPct val="90000"/>
              </a:lnSpc>
              <a:buFont typeface="Arial"/>
              <a:buChar char="•"/>
            </a:pPr>
            <a:r>
              <a:rPr lang="en-US" sz="2400" dirty="0" smtClean="0"/>
              <a:t>Lexical features (no target-language data)</a:t>
            </a:r>
          </a:p>
          <a:p>
            <a:pPr marL="342900" indent="-342900">
              <a:lnSpc>
                <a:spcPct val="90000"/>
              </a:lnSpc>
              <a:buFont typeface="Arial"/>
              <a:buChar char="•"/>
            </a:pPr>
            <a:r>
              <a:rPr lang="en-US" sz="2400" dirty="0" smtClean="0"/>
              <a:t>Lexical features (with target language training data).</a:t>
            </a:r>
          </a:p>
        </p:txBody>
      </p:sp>
      <p:sp>
        <p:nvSpPr>
          <p:cNvPr id="9" name="TextBox 8"/>
          <p:cNvSpPr txBox="1"/>
          <p:nvPr/>
        </p:nvSpPr>
        <p:spPr>
          <a:xfrm>
            <a:off x="6756400" y="5143500"/>
            <a:ext cx="2451100" cy="1041400"/>
          </a:xfrm>
          <a:prstGeom prst="rect">
            <a:avLst/>
          </a:prstGeom>
          <a:noFill/>
        </p:spPr>
        <p:txBody>
          <a:bodyPr wrap="none" lIns="0" tIns="0" rIns="0" bIns="0" rtlCol="0">
            <a:noAutofit/>
          </a:bodyPr>
          <a:lstStyle/>
          <a:p>
            <a:pPr>
              <a:lnSpc>
                <a:spcPct val="90000"/>
              </a:lnSpc>
            </a:pPr>
            <a:r>
              <a:rPr lang="en-US" sz="2400" b="1" dirty="0" smtClean="0"/>
              <a:t>Datasets:</a:t>
            </a:r>
          </a:p>
          <a:p>
            <a:pPr marL="342900" indent="-342900">
              <a:lnSpc>
                <a:spcPct val="90000"/>
              </a:lnSpc>
              <a:buFont typeface="Arial"/>
              <a:buChar char="•"/>
            </a:pPr>
            <a:r>
              <a:rPr lang="en-US" sz="2400" dirty="0" smtClean="0"/>
              <a:t>All data</a:t>
            </a:r>
          </a:p>
          <a:p>
            <a:pPr marL="342900" indent="-342900">
              <a:lnSpc>
                <a:spcPct val="90000"/>
              </a:lnSpc>
              <a:buFont typeface="Arial"/>
              <a:buChar char="•"/>
            </a:pPr>
            <a:r>
              <a:rPr lang="en-US" sz="2400" dirty="0" smtClean="0"/>
              <a:t>Twitter data only</a:t>
            </a:r>
          </a:p>
        </p:txBody>
      </p:sp>
      <p:sp>
        <p:nvSpPr>
          <p:cNvPr id="10" name="TextBox 9"/>
          <p:cNvSpPr txBox="1"/>
          <p:nvPr/>
        </p:nvSpPr>
        <p:spPr>
          <a:xfrm>
            <a:off x="2628900" y="5143500"/>
            <a:ext cx="3759200" cy="1041400"/>
          </a:xfrm>
          <a:prstGeom prst="rect">
            <a:avLst/>
          </a:prstGeom>
          <a:noFill/>
        </p:spPr>
        <p:txBody>
          <a:bodyPr wrap="none" lIns="0" tIns="0" rIns="0" bIns="0" rtlCol="0">
            <a:noAutofit/>
          </a:bodyPr>
          <a:lstStyle/>
          <a:p>
            <a:pPr>
              <a:lnSpc>
                <a:spcPct val="90000"/>
              </a:lnSpc>
            </a:pPr>
            <a:r>
              <a:rPr lang="en-US" sz="2400" b="1" dirty="0" err="1" smtClean="0"/>
              <a:t>Embeddings</a:t>
            </a:r>
            <a:r>
              <a:rPr lang="en-US" sz="2400" b="1" dirty="0" smtClean="0"/>
              <a:t>:</a:t>
            </a:r>
          </a:p>
          <a:p>
            <a:pPr marL="342900" indent="-342900">
              <a:lnSpc>
                <a:spcPct val="90000"/>
              </a:lnSpc>
              <a:buFont typeface="Arial"/>
              <a:buChar char="•"/>
            </a:pPr>
            <a:r>
              <a:rPr lang="en-US" sz="2400" dirty="0" smtClean="0"/>
              <a:t>Multilingual (all 5 languages)</a:t>
            </a:r>
          </a:p>
          <a:p>
            <a:pPr marL="342900" indent="-342900">
              <a:lnSpc>
                <a:spcPct val="90000"/>
              </a:lnSpc>
              <a:buFont typeface="Arial"/>
              <a:buChar char="•"/>
            </a:pPr>
            <a:r>
              <a:rPr lang="en-US" sz="2400" dirty="0" smtClean="0"/>
              <a:t>Bilingual (all language pairs)</a:t>
            </a:r>
          </a:p>
        </p:txBody>
      </p:sp>
      <p:grpSp>
        <p:nvGrpSpPr>
          <p:cNvPr id="15" name="Group 14"/>
          <p:cNvGrpSpPr/>
          <p:nvPr/>
        </p:nvGrpSpPr>
        <p:grpSpPr>
          <a:xfrm>
            <a:off x="279400" y="3403600"/>
            <a:ext cx="2336800" cy="1117600"/>
            <a:chOff x="279400" y="3403600"/>
            <a:chExt cx="2336800" cy="1117600"/>
          </a:xfrm>
        </p:grpSpPr>
        <p:sp>
          <p:nvSpPr>
            <p:cNvPr id="11" name="Left Brace 10"/>
            <p:cNvSpPr/>
            <p:nvPr/>
          </p:nvSpPr>
          <p:spPr>
            <a:xfrm>
              <a:off x="2451100" y="3403600"/>
              <a:ext cx="165100" cy="1117600"/>
            </a:xfrm>
            <a:prstGeom prst="leftBrac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rot="20579707">
              <a:off x="279400" y="3937000"/>
              <a:ext cx="2146300" cy="520700"/>
            </a:xfrm>
            <a:prstGeom prst="rect">
              <a:avLst/>
            </a:prstGeom>
            <a:solidFill>
              <a:schemeClr val="accent1">
                <a:lumMod val="20000"/>
                <a:lumOff val="80000"/>
              </a:schemeClr>
            </a:solidFill>
          </p:spPr>
          <p:txBody>
            <a:bodyPr wrap="none" lIns="0" tIns="0" rIns="0" bIns="0" rtlCol="0">
              <a:noAutofit/>
            </a:bodyPr>
            <a:lstStyle/>
            <a:p>
              <a:pPr>
                <a:lnSpc>
                  <a:spcPct val="90000"/>
                </a:lnSpc>
              </a:pPr>
              <a:r>
                <a:rPr lang="en-US" dirty="0" smtClean="0"/>
                <a:t>No target-language </a:t>
              </a:r>
            </a:p>
            <a:p>
              <a:pPr>
                <a:lnSpc>
                  <a:spcPct val="90000"/>
                </a:lnSpc>
              </a:pPr>
              <a:r>
                <a:rPr lang="en-US" dirty="0" smtClean="0"/>
                <a:t>training data available.</a:t>
              </a:r>
            </a:p>
          </p:txBody>
        </p:sp>
      </p:grpSp>
      <p:grpSp>
        <p:nvGrpSpPr>
          <p:cNvPr id="16" name="Group 15"/>
          <p:cNvGrpSpPr/>
          <p:nvPr/>
        </p:nvGrpSpPr>
        <p:grpSpPr>
          <a:xfrm>
            <a:off x="254000" y="4648200"/>
            <a:ext cx="2413000" cy="723900"/>
            <a:chOff x="254000" y="4648200"/>
            <a:chExt cx="2413000" cy="723900"/>
          </a:xfrm>
        </p:grpSpPr>
        <p:sp>
          <p:nvSpPr>
            <p:cNvPr id="13" name="Left Brace 12"/>
            <p:cNvSpPr/>
            <p:nvPr/>
          </p:nvSpPr>
          <p:spPr>
            <a:xfrm>
              <a:off x="2468880" y="4648200"/>
              <a:ext cx="198120" cy="228600"/>
            </a:xfrm>
            <a:prstGeom prst="leftBrac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rot="20451124">
              <a:off x="254000" y="4851400"/>
              <a:ext cx="2146300" cy="520700"/>
            </a:xfrm>
            <a:prstGeom prst="rect">
              <a:avLst/>
            </a:prstGeom>
            <a:solidFill>
              <a:schemeClr val="accent1">
                <a:lumMod val="20000"/>
                <a:lumOff val="80000"/>
              </a:schemeClr>
            </a:solidFill>
          </p:spPr>
          <p:txBody>
            <a:bodyPr wrap="none" lIns="0" tIns="0" rIns="0" bIns="0" rtlCol="0">
              <a:noAutofit/>
            </a:bodyPr>
            <a:lstStyle/>
            <a:p>
              <a:pPr>
                <a:lnSpc>
                  <a:spcPct val="90000"/>
                </a:lnSpc>
              </a:pPr>
              <a:r>
                <a:rPr lang="en-US" dirty="0"/>
                <a:t>T</a:t>
              </a:r>
              <a:r>
                <a:rPr lang="en-US" dirty="0" smtClean="0"/>
                <a:t>arget-language </a:t>
              </a:r>
            </a:p>
            <a:p>
              <a:pPr>
                <a:lnSpc>
                  <a:spcPct val="90000"/>
                </a:lnSpc>
              </a:pPr>
              <a:r>
                <a:rPr lang="en-US" dirty="0" smtClean="0"/>
                <a:t>training data available.</a:t>
              </a:r>
            </a:p>
          </p:txBody>
        </p:sp>
      </p:grpSp>
    </p:spTree>
    <p:extLst>
      <p:ext uri="{BB962C8B-B14F-4D97-AF65-F5344CB8AC3E}">
        <p14:creationId xmlns:p14="http://schemas.microsoft.com/office/powerpoint/2010/main" val="147489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ntiment-mea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46062"/>
            <a:ext cx="10172700" cy="6357938"/>
          </a:xfrm>
          <a:prstGeom prst="rect">
            <a:avLst/>
          </a:prstGeom>
        </p:spPr>
      </p:pic>
    </p:spTree>
    <p:extLst>
      <p:ext uri="{BB962C8B-B14F-4D97-AF65-F5344CB8AC3E}">
        <p14:creationId xmlns:p14="http://schemas.microsoft.com/office/powerpoint/2010/main" val="302180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33</a:t>
            </a:fld>
            <a:endParaRPr lang="en-US" dirty="0"/>
          </a:p>
        </p:txBody>
      </p:sp>
      <p:pic>
        <p:nvPicPr>
          <p:cNvPr id="6" name="Picture 5" descr="sentiment-multTota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700" y="1143000"/>
            <a:ext cx="7315200" cy="4572000"/>
          </a:xfrm>
          <a:prstGeom prst="rect">
            <a:avLst/>
          </a:prstGeom>
        </p:spPr>
      </p:pic>
      <p:sp>
        <p:nvSpPr>
          <p:cNvPr id="7" name="TextBox 6"/>
          <p:cNvSpPr txBox="1"/>
          <p:nvPr/>
        </p:nvSpPr>
        <p:spPr>
          <a:xfrm>
            <a:off x="1654421" y="651750"/>
            <a:ext cx="914400" cy="914400"/>
          </a:xfrm>
          <a:prstGeom prst="rect">
            <a:avLst/>
          </a:prstGeom>
          <a:noFill/>
        </p:spPr>
        <p:txBody>
          <a:bodyPr wrap="none" lIns="0" tIns="0" rIns="0" bIns="0" rtlCol="0">
            <a:noAutofit/>
          </a:bodyPr>
          <a:lstStyle/>
          <a:p>
            <a:pPr>
              <a:lnSpc>
                <a:spcPct val="90000"/>
              </a:lnSpc>
            </a:pPr>
            <a:r>
              <a:rPr lang="en-US" dirty="0" err="1" smtClean="0"/>
              <a:t>MultTotal</a:t>
            </a:r>
            <a:endParaRPr lang="en-US" dirty="0" smtClean="0"/>
          </a:p>
        </p:txBody>
      </p:sp>
    </p:spTree>
    <p:extLst>
      <p:ext uri="{BB962C8B-B14F-4D97-AF65-F5344CB8AC3E}">
        <p14:creationId xmlns:p14="http://schemas.microsoft.com/office/powerpoint/2010/main" val="1123056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34</a:t>
            </a:fld>
            <a:endParaRPr lang="en-US" dirty="0"/>
          </a:p>
        </p:txBody>
      </p:sp>
      <p:sp>
        <p:nvSpPr>
          <p:cNvPr id="9" name="Rectangle 8"/>
          <p:cNvSpPr/>
          <p:nvPr/>
        </p:nvSpPr>
        <p:spPr>
          <a:xfrm>
            <a:off x="297419" y="2082564"/>
            <a:ext cx="11080596" cy="369332"/>
          </a:xfrm>
          <a:prstGeom prst="rect">
            <a:avLst/>
          </a:prstGeom>
          <a:solidFill>
            <a:schemeClr val="bg2"/>
          </a:solidFill>
          <a:ln>
            <a:noFill/>
          </a:ln>
        </p:spPr>
        <p:txBody>
          <a:bodyPr wrap="square">
            <a:spAutoFit/>
          </a:bodyPr>
          <a:lstStyle/>
          <a:p>
            <a:r>
              <a:rPr lang="en-US" sz="1800" b="1" dirty="0" smtClean="0"/>
              <a:t>Answer:</a:t>
            </a:r>
            <a:r>
              <a:rPr lang="en-US" sz="1800" dirty="0" smtClean="0"/>
              <a:t> Yes</a:t>
            </a:r>
            <a:r>
              <a:rPr lang="en-US" sz="1800" dirty="0"/>
              <a:t>.</a:t>
            </a:r>
            <a:r>
              <a:rPr lang="en-US" sz="1800" dirty="0" smtClean="0"/>
              <a:t> </a:t>
            </a:r>
            <a:endParaRPr lang="en-US" sz="1800" dirty="0"/>
          </a:p>
        </p:txBody>
      </p:sp>
      <p:sp>
        <p:nvSpPr>
          <p:cNvPr id="13" name="Rectangle 12"/>
          <p:cNvSpPr/>
          <p:nvPr/>
        </p:nvSpPr>
        <p:spPr>
          <a:xfrm>
            <a:off x="342980" y="5063623"/>
            <a:ext cx="10837967" cy="369332"/>
          </a:xfrm>
          <a:prstGeom prst="rect">
            <a:avLst/>
          </a:prstGeom>
          <a:solidFill>
            <a:schemeClr val="bg2"/>
          </a:solidFill>
          <a:ln>
            <a:noFill/>
          </a:ln>
        </p:spPr>
        <p:txBody>
          <a:bodyPr wrap="square">
            <a:spAutoFit/>
          </a:bodyPr>
          <a:lstStyle/>
          <a:p>
            <a:r>
              <a:rPr lang="en-US" sz="1800" b="1" dirty="0" smtClean="0"/>
              <a:t>Answer: </a:t>
            </a:r>
            <a:r>
              <a:rPr lang="en-US" sz="1800" dirty="0" smtClean="0"/>
              <a:t>Yes, especially for Twitter, achieving 80% of the accuracy of a model trained with in-language data!</a:t>
            </a:r>
            <a:endParaRPr lang="en-US" sz="1800" dirty="0"/>
          </a:p>
        </p:txBody>
      </p:sp>
      <p:sp>
        <p:nvSpPr>
          <p:cNvPr id="15" name="Rectangle 14"/>
          <p:cNvSpPr/>
          <p:nvPr/>
        </p:nvSpPr>
        <p:spPr>
          <a:xfrm>
            <a:off x="304800" y="3492551"/>
            <a:ext cx="11099800" cy="369332"/>
          </a:xfrm>
          <a:prstGeom prst="rect">
            <a:avLst/>
          </a:prstGeom>
          <a:solidFill>
            <a:schemeClr val="bg2"/>
          </a:solidFill>
          <a:ln>
            <a:noFill/>
          </a:ln>
        </p:spPr>
        <p:txBody>
          <a:bodyPr wrap="square">
            <a:spAutoFit/>
          </a:bodyPr>
          <a:lstStyle/>
          <a:p>
            <a:r>
              <a:rPr lang="en-US" sz="1800" b="1" dirty="0" smtClean="0"/>
              <a:t>Answer: </a:t>
            </a:r>
            <a:r>
              <a:rPr lang="en-US" sz="1800" dirty="0" smtClean="0"/>
              <a:t>Yes</a:t>
            </a:r>
            <a:r>
              <a:rPr lang="en-US" sz="1800" dirty="0" smtClean="0">
                <a:solidFill>
                  <a:schemeClr val="bg1">
                    <a:lumMod val="50000"/>
                  </a:schemeClr>
                </a:solidFill>
              </a:rPr>
              <a:t>. </a:t>
            </a:r>
            <a:r>
              <a:rPr lang="en-US" dirty="0" smtClean="0">
                <a:solidFill>
                  <a:schemeClr val="bg1">
                    <a:lumMod val="50000"/>
                  </a:schemeClr>
                </a:solidFill>
              </a:rPr>
              <a:t>The low resource language benefits at the expense of the high resource language.</a:t>
            </a:r>
            <a:endParaRPr lang="en-US" sz="1800" dirty="0">
              <a:solidFill>
                <a:schemeClr val="bg1">
                  <a:lumMod val="50000"/>
                </a:schemeClr>
              </a:solidFill>
            </a:endParaRPr>
          </a:p>
        </p:txBody>
      </p:sp>
      <p:sp>
        <p:nvSpPr>
          <p:cNvPr id="16" name="Rectangle 15"/>
          <p:cNvSpPr/>
          <p:nvPr/>
        </p:nvSpPr>
        <p:spPr>
          <a:xfrm>
            <a:off x="308129" y="1659182"/>
            <a:ext cx="11080596" cy="369332"/>
          </a:xfrm>
          <a:prstGeom prst="rect">
            <a:avLst/>
          </a:prstGeom>
          <a:solidFill>
            <a:schemeClr val="bg2"/>
          </a:solidFill>
          <a:ln>
            <a:noFill/>
          </a:ln>
        </p:spPr>
        <p:txBody>
          <a:bodyPr wrap="square">
            <a:spAutoFit/>
          </a:bodyPr>
          <a:lstStyle/>
          <a:p>
            <a:r>
              <a:rPr lang="en-US" sz="1800" b="1" dirty="0" smtClean="0"/>
              <a:t>Question: </a:t>
            </a:r>
            <a:r>
              <a:rPr lang="en-US" sz="1800" dirty="0" smtClean="0"/>
              <a:t>Can we learn cross-lingual embedding structure?</a:t>
            </a:r>
            <a:endParaRPr lang="en-US" sz="1800" dirty="0"/>
          </a:p>
        </p:txBody>
      </p:sp>
      <p:sp>
        <p:nvSpPr>
          <p:cNvPr id="17" name="Rectangle 16"/>
          <p:cNvSpPr/>
          <p:nvPr/>
        </p:nvSpPr>
        <p:spPr>
          <a:xfrm>
            <a:off x="304800" y="3059093"/>
            <a:ext cx="11404599" cy="369332"/>
          </a:xfrm>
          <a:prstGeom prst="rect">
            <a:avLst/>
          </a:prstGeom>
          <a:solidFill>
            <a:schemeClr val="bg2"/>
          </a:solidFill>
          <a:ln>
            <a:noFill/>
          </a:ln>
        </p:spPr>
        <p:txBody>
          <a:bodyPr wrap="square">
            <a:spAutoFit/>
          </a:bodyPr>
          <a:lstStyle/>
          <a:p>
            <a:r>
              <a:rPr lang="en-US" sz="1800" b="1" dirty="0" smtClean="0"/>
              <a:t>Question: </a:t>
            </a:r>
            <a:r>
              <a:rPr lang="en-US" sz="1800" dirty="0" smtClean="0"/>
              <a:t>Does the </a:t>
            </a:r>
            <a:r>
              <a:rPr lang="en-US" sz="1800" i="1" u="sng" dirty="0" smtClean="0"/>
              <a:t>cross-lingual embedding structure </a:t>
            </a:r>
            <a:r>
              <a:rPr lang="en-US" sz="1800" dirty="0" smtClean="0"/>
              <a:t>affect the quality of the </a:t>
            </a:r>
            <a:r>
              <a:rPr lang="en-US" sz="1800" i="1" u="sng" dirty="0" smtClean="0"/>
              <a:t>in-language embedding structure</a:t>
            </a:r>
            <a:r>
              <a:rPr lang="en-US" sz="1800" dirty="0" smtClean="0"/>
              <a:t>?</a:t>
            </a:r>
            <a:endParaRPr lang="en-US" sz="1800" dirty="0"/>
          </a:p>
        </p:txBody>
      </p:sp>
      <p:sp>
        <p:nvSpPr>
          <p:cNvPr id="18" name="Rectangle 17"/>
          <p:cNvSpPr/>
          <p:nvPr/>
        </p:nvSpPr>
        <p:spPr>
          <a:xfrm>
            <a:off x="338671" y="4631916"/>
            <a:ext cx="10837967" cy="369332"/>
          </a:xfrm>
          <a:prstGeom prst="rect">
            <a:avLst/>
          </a:prstGeom>
          <a:solidFill>
            <a:schemeClr val="bg2"/>
          </a:solidFill>
          <a:ln>
            <a:noFill/>
          </a:ln>
        </p:spPr>
        <p:txBody>
          <a:bodyPr wrap="square">
            <a:spAutoFit/>
          </a:bodyPr>
          <a:lstStyle/>
          <a:p>
            <a:r>
              <a:rPr lang="en-US" sz="1800" b="1" dirty="0" smtClean="0"/>
              <a:t>Question: </a:t>
            </a:r>
            <a:r>
              <a:rPr lang="en-US" sz="1800" dirty="0" smtClean="0"/>
              <a:t>Are the </a:t>
            </a:r>
            <a:r>
              <a:rPr lang="en-US" sz="1800" dirty="0" err="1" smtClean="0"/>
              <a:t>embeddings</a:t>
            </a:r>
            <a:r>
              <a:rPr lang="en-US" sz="1800" dirty="0" smtClean="0"/>
              <a:t> suitable for building language-invariant NLP systems?</a:t>
            </a:r>
            <a:endParaRPr lang="en-US" sz="1800" dirty="0"/>
          </a:p>
        </p:txBody>
      </p:sp>
      <p:sp>
        <p:nvSpPr>
          <p:cNvPr id="14" name="Rectangle 13"/>
          <p:cNvSpPr/>
          <p:nvPr/>
        </p:nvSpPr>
        <p:spPr>
          <a:xfrm>
            <a:off x="212725" y="1600200"/>
            <a:ext cx="11709400" cy="2768600"/>
          </a:xfrm>
          <a:prstGeom prst="rect">
            <a:avLst/>
          </a:prstGeom>
          <a:solidFill>
            <a:schemeClr val="bg1">
              <a:alpha val="67000"/>
            </a:schemeClr>
          </a:solidFill>
          <a:ln w="190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p14="http://schemas.microsoft.com/office/powerpoint/2010/main" val="40346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35</a:t>
            </a:fld>
            <a:endParaRPr lang="en-US" dirty="0"/>
          </a:p>
        </p:txBody>
      </p:sp>
      <p:sp>
        <p:nvSpPr>
          <p:cNvPr id="9" name="Rectangle 8"/>
          <p:cNvSpPr/>
          <p:nvPr/>
        </p:nvSpPr>
        <p:spPr>
          <a:xfrm>
            <a:off x="297419" y="2082564"/>
            <a:ext cx="11080596" cy="369332"/>
          </a:xfrm>
          <a:prstGeom prst="rect">
            <a:avLst/>
          </a:prstGeom>
          <a:solidFill>
            <a:schemeClr val="bg2"/>
          </a:solidFill>
          <a:ln>
            <a:noFill/>
          </a:ln>
        </p:spPr>
        <p:txBody>
          <a:bodyPr wrap="square">
            <a:spAutoFit/>
          </a:bodyPr>
          <a:lstStyle/>
          <a:p>
            <a:r>
              <a:rPr lang="en-US" sz="1800" b="1" dirty="0" smtClean="0"/>
              <a:t>Answer:</a:t>
            </a:r>
            <a:r>
              <a:rPr lang="en-US" sz="1800" dirty="0" smtClean="0"/>
              <a:t> Yes</a:t>
            </a:r>
            <a:r>
              <a:rPr lang="en-US" sz="1800" dirty="0"/>
              <a:t>.</a:t>
            </a:r>
            <a:r>
              <a:rPr lang="en-US" sz="1800" dirty="0" smtClean="0"/>
              <a:t> </a:t>
            </a:r>
            <a:endParaRPr lang="en-US" sz="1800" dirty="0"/>
          </a:p>
        </p:txBody>
      </p:sp>
      <p:sp>
        <p:nvSpPr>
          <p:cNvPr id="13" name="Rectangle 12"/>
          <p:cNvSpPr/>
          <p:nvPr/>
        </p:nvSpPr>
        <p:spPr>
          <a:xfrm>
            <a:off x="342980" y="5063623"/>
            <a:ext cx="10837967" cy="369332"/>
          </a:xfrm>
          <a:prstGeom prst="rect">
            <a:avLst/>
          </a:prstGeom>
          <a:solidFill>
            <a:schemeClr val="bg2"/>
          </a:solidFill>
          <a:ln>
            <a:noFill/>
          </a:ln>
        </p:spPr>
        <p:txBody>
          <a:bodyPr wrap="square">
            <a:spAutoFit/>
          </a:bodyPr>
          <a:lstStyle/>
          <a:p>
            <a:r>
              <a:rPr lang="en-US" sz="1800" b="1" dirty="0" smtClean="0"/>
              <a:t>Answer: </a:t>
            </a:r>
            <a:r>
              <a:rPr lang="en-US" sz="1800" dirty="0" smtClean="0"/>
              <a:t>Yes, especially for Twitter, achieving 80% of the accuracy of a model trained with in-language data!</a:t>
            </a:r>
            <a:endParaRPr lang="en-US" sz="1800" dirty="0"/>
          </a:p>
        </p:txBody>
      </p:sp>
      <p:sp>
        <p:nvSpPr>
          <p:cNvPr id="15" name="Rectangle 14"/>
          <p:cNvSpPr/>
          <p:nvPr/>
        </p:nvSpPr>
        <p:spPr>
          <a:xfrm>
            <a:off x="304800" y="3492551"/>
            <a:ext cx="11099800" cy="369332"/>
          </a:xfrm>
          <a:prstGeom prst="rect">
            <a:avLst/>
          </a:prstGeom>
          <a:solidFill>
            <a:schemeClr val="bg2"/>
          </a:solidFill>
          <a:ln>
            <a:noFill/>
          </a:ln>
        </p:spPr>
        <p:txBody>
          <a:bodyPr wrap="square">
            <a:spAutoFit/>
          </a:bodyPr>
          <a:lstStyle/>
          <a:p>
            <a:r>
              <a:rPr lang="en-US" sz="1800" b="1" dirty="0" smtClean="0"/>
              <a:t>Answer: </a:t>
            </a:r>
            <a:r>
              <a:rPr lang="en-US" sz="1800" dirty="0" smtClean="0"/>
              <a:t>Yes</a:t>
            </a:r>
            <a:r>
              <a:rPr lang="en-US" sz="1800" dirty="0" smtClean="0">
                <a:solidFill>
                  <a:schemeClr val="bg1">
                    <a:lumMod val="50000"/>
                  </a:schemeClr>
                </a:solidFill>
              </a:rPr>
              <a:t>. </a:t>
            </a:r>
            <a:r>
              <a:rPr lang="en-US" dirty="0" smtClean="0">
                <a:solidFill>
                  <a:schemeClr val="bg1">
                    <a:lumMod val="50000"/>
                  </a:schemeClr>
                </a:solidFill>
              </a:rPr>
              <a:t>The low resource language benefits at the expense of the high resource language.</a:t>
            </a:r>
            <a:endParaRPr lang="en-US" sz="1800" dirty="0">
              <a:solidFill>
                <a:schemeClr val="bg1">
                  <a:lumMod val="50000"/>
                </a:schemeClr>
              </a:solidFill>
            </a:endParaRPr>
          </a:p>
        </p:txBody>
      </p:sp>
      <p:sp>
        <p:nvSpPr>
          <p:cNvPr id="16" name="Rectangle 15"/>
          <p:cNvSpPr/>
          <p:nvPr/>
        </p:nvSpPr>
        <p:spPr>
          <a:xfrm>
            <a:off x="308129" y="1659182"/>
            <a:ext cx="11080596" cy="369332"/>
          </a:xfrm>
          <a:prstGeom prst="rect">
            <a:avLst/>
          </a:prstGeom>
          <a:solidFill>
            <a:schemeClr val="bg2"/>
          </a:solidFill>
          <a:ln>
            <a:noFill/>
          </a:ln>
        </p:spPr>
        <p:txBody>
          <a:bodyPr wrap="square">
            <a:spAutoFit/>
          </a:bodyPr>
          <a:lstStyle/>
          <a:p>
            <a:r>
              <a:rPr lang="en-US" sz="1800" b="1" dirty="0" smtClean="0"/>
              <a:t>Question: </a:t>
            </a:r>
            <a:r>
              <a:rPr lang="en-US" sz="1800" dirty="0" smtClean="0"/>
              <a:t>Can we learn cross-lingual embedding structure?</a:t>
            </a:r>
            <a:endParaRPr lang="en-US" sz="1800" dirty="0"/>
          </a:p>
        </p:txBody>
      </p:sp>
      <p:sp>
        <p:nvSpPr>
          <p:cNvPr id="17" name="Rectangle 16"/>
          <p:cNvSpPr/>
          <p:nvPr/>
        </p:nvSpPr>
        <p:spPr>
          <a:xfrm>
            <a:off x="304800" y="3059093"/>
            <a:ext cx="11404599" cy="369332"/>
          </a:xfrm>
          <a:prstGeom prst="rect">
            <a:avLst/>
          </a:prstGeom>
          <a:solidFill>
            <a:schemeClr val="bg2"/>
          </a:solidFill>
          <a:ln>
            <a:noFill/>
          </a:ln>
        </p:spPr>
        <p:txBody>
          <a:bodyPr wrap="square">
            <a:spAutoFit/>
          </a:bodyPr>
          <a:lstStyle/>
          <a:p>
            <a:r>
              <a:rPr lang="en-US" sz="1800" b="1" dirty="0" smtClean="0"/>
              <a:t>Question: </a:t>
            </a:r>
            <a:r>
              <a:rPr lang="en-US" sz="1800" dirty="0" smtClean="0"/>
              <a:t>Does the </a:t>
            </a:r>
            <a:r>
              <a:rPr lang="en-US" sz="1800" i="1" u="sng" dirty="0" smtClean="0"/>
              <a:t>cross-lingual embedding structure </a:t>
            </a:r>
            <a:r>
              <a:rPr lang="en-US" sz="1800" dirty="0" smtClean="0"/>
              <a:t>affect the quality of the </a:t>
            </a:r>
            <a:r>
              <a:rPr lang="en-US" sz="1800" i="1" u="sng" dirty="0" smtClean="0"/>
              <a:t>in-language embedding structure</a:t>
            </a:r>
            <a:r>
              <a:rPr lang="en-US" sz="1800" dirty="0" smtClean="0"/>
              <a:t>?</a:t>
            </a:r>
            <a:endParaRPr lang="en-US" sz="1800" dirty="0"/>
          </a:p>
        </p:txBody>
      </p:sp>
      <p:sp>
        <p:nvSpPr>
          <p:cNvPr id="18" name="Rectangle 17"/>
          <p:cNvSpPr/>
          <p:nvPr/>
        </p:nvSpPr>
        <p:spPr>
          <a:xfrm>
            <a:off x="338671" y="4631916"/>
            <a:ext cx="10837967" cy="369332"/>
          </a:xfrm>
          <a:prstGeom prst="rect">
            <a:avLst/>
          </a:prstGeom>
          <a:solidFill>
            <a:schemeClr val="bg2"/>
          </a:solidFill>
          <a:ln>
            <a:noFill/>
          </a:ln>
        </p:spPr>
        <p:txBody>
          <a:bodyPr wrap="square">
            <a:spAutoFit/>
          </a:bodyPr>
          <a:lstStyle/>
          <a:p>
            <a:r>
              <a:rPr lang="en-US" sz="1800" b="1" dirty="0" smtClean="0"/>
              <a:t>Question: </a:t>
            </a:r>
            <a:r>
              <a:rPr lang="en-US" sz="1800" dirty="0" smtClean="0"/>
              <a:t>Are the </a:t>
            </a:r>
            <a:r>
              <a:rPr lang="en-US" sz="1800" dirty="0" err="1" smtClean="0"/>
              <a:t>embeddings</a:t>
            </a:r>
            <a:r>
              <a:rPr lang="en-US" sz="1800" dirty="0" smtClean="0"/>
              <a:t> suitable for building language-invariant NLP systems?</a:t>
            </a:r>
            <a:endParaRPr lang="en-US" sz="1800" dirty="0"/>
          </a:p>
        </p:txBody>
      </p:sp>
    </p:spTree>
    <p:extLst>
      <p:ext uri="{BB962C8B-B14F-4D97-AF65-F5344CB8AC3E}">
        <p14:creationId xmlns:p14="http://schemas.microsoft.com/office/powerpoint/2010/main" val="221758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36</a:t>
            </a:fld>
            <a:endParaRPr lang="en-US" dirty="0"/>
          </a:p>
        </p:txBody>
      </p:sp>
      <p:sp>
        <p:nvSpPr>
          <p:cNvPr id="5" name="Text Placeholder 4"/>
          <p:cNvSpPr>
            <a:spLocks noGrp="1"/>
          </p:cNvSpPr>
          <p:nvPr>
            <p:ph type="body" sz="quarter" idx="13"/>
          </p:nvPr>
        </p:nvSpPr>
        <p:spPr>
          <a:xfrm>
            <a:off x="2159000" y="1981199"/>
            <a:ext cx="9498013" cy="3962401"/>
          </a:xfrm>
        </p:spPr>
        <p:txBody>
          <a:bodyPr/>
          <a:lstStyle/>
          <a:p>
            <a:r>
              <a:rPr lang="en-US" dirty="0" smtClean="0"/>
              <a:t>Artificial code switching (ACS) for multilingual </a:t>
            </a:r>
            <a:r>
              <a:rPr lang="en-US" dirty="0" err="1" smtClean="0"/>
              <a:t>embeddings</a:t>
            </a:r>
            <a:r>
              <a:rPr lang="en-US" dirty="0" smtClean="0"/>
              <a:t>.</a:t>
            </a:r>
          </a:p>
          <a:p>
            <a:pPr marL="458788" indent="-457200">
              <a:buFont typeface="Arial"/>
              <a:buChar char="•"/>
            </a:pPr>
            <a:r>
              <a:rPr lang="en-US" dirty="0"/>
              <a:t>	</a:t>
            </a:r>
            <a:r>
              <a:rPr lang="en-US" dirty="0" smtClean="0"/>
              <a:t>No parallel corpora</a:t>
            </a:r>
          </a:p>
          <a:p>
            <a:pPr marL="458788" indent="-457200">
              <a:buFont typeface="Arial"/>
              <a:buChar char="•"/>
            </a:pPr>
            <a:r>
              <a:rPr lang="en-US" dirty="0"/>
              <a:t>	</a:t>
            </a:r>
            <a:r>
              <a:rPr lang="en-US" dirty="0" smtClean="0"/>
              <a:t>No language identification</a:t>
            </a:r>
          </a:p>
          <a:p>
            <a:r>
              <a:rPr lang="en-US" dirty="0" smtClean="0"/>
              <a:t>ACS learns good quality multilingual </a:t>
            </a:r>
            <a:r>
              <a:rPr lang="en-US" dirty="0" err="1" smtClean="0"/>
              <a:t>embeddings</a:t>
            </a:r>
            <a:r>
              <a:rPr lang="en-US" dirty="0" smtClean="0"/>
              <a:t>.</a:t>
            </a:r>
          </a:p>
          <a:p>
            <a:r>
              <a:rPr lang="en-US" dirty="0" smtClean="0"/>
              <a:t>A small step towards building multilingual NLP tools.</a:t>
            </a:r>
          </a:p>
          <a:p>
            <a:endParaRPr lang="en-US" dirty="0" smtClean="0"/>
          </a:p>
        </p:txBody>
      </p:sp>
    </p:spTree>
    <p:extLst>
      <p:ext uri="{BB962C8B-B14F-4D97-AF65-F5344CB8AC3E}">
        <p14:creationId xmlns:p14="http://schemas.microsoft.com/office/powerpoint/2010/main" val="28858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37</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8050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C51EAA63-D034-42AE-91FA-B13B9518C7BE}" type="slidenum">
              <a:rPr lang="en-US" smtClean="0"/>
              <a:t>38</a:t>
            </a:fld>
            <a:endParaRPr lang="en-US" dirty="0"/>
          </a:p>
        </p:txBody>
      </p:sp>
    </p:spTree>
    <p:extLst>
      <p:ext uri="{BB962C8B-B14F-4D97-AF65-F5344CB8AC3E}">
        <p14:creationId xmlns:p14="http://schemas.microsoft.com/office/powerpoint/2010/main" val="11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C51EAA63-D034-42AE-91FA-B13B9518C7BE}" type="slidenum">
              <a:rPr lang="en-US" smtClean="0"/>
              <a:t>39</a:t>
            </a:fld>
            <a:endParaRPr lang="en-US" dirty="0"/>
          </a:p>
        </p:txBody>
      </p:sp>
    </p:spTree>
    <p:extLst>
      <p:ext uri="{BB962C8B-B14F-4D97-AF65-F5344CB8AC3E}">
        <p14:creationId xmlns:p14="http://schemas.microsoft.com/office/powerpoint/2010/main" val="417598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Research Group</a:t>
            </a:r>
            <a:endParaRPr lang="en-US" dirty="0"/>
          </a:p>
        </p:txBody>
      </p:sp>
      <p:sp>
        <p:nvSpPr>
          <p:cNvPr id="3" name="Content Placeholder 2"/>
          <p:cNvSpPr>
            <a:spLocks noGrp="1"/>
          </p:cNvSpPr>
          <p:nvPr>
            <p:ph idx="1"/>
          </p:nvPr>
        </p:nvSpPr>
        <p:spPr/>
        <p:txBody>
          <a:bodyPr/>
          <a:lstStyle/>
          <a:p>
            <a:r>
              <a:rPr lang="en-US" dirty="0" smtClean="0"/>
              <a:t>Part of Oracle Labs</a:t>
            </a:r>
          </a:p>
          <a:p>
            <a:r>
              <a:rPr lang="en-US" dirty="0" smtClean="0"/>
              <a:t>Help solve complex and challenging business problems</a:t>
            </a:r>
          </a:p>
          <a:p>
            <a:r>
              <a:rPr lang="en-US" dirty="0" smtClean="0"/>
              <a:t>Develop core ML, NLP and IR technologies</a:t>
            </a:r>
          </a:p>
          <a:p>
            <a:r>
              <a:rPr lang="en-US" dirty="0" smtClean="0"/>
              <a:t>Strong research program, publish at NIPS, ICML, </a:t>
            </a:r>
            <a:r>
              <a:rPr lang="en-US" dirty="0" err="1" smtClean="0"/>
              <a:t>etc</a:t>
            </a:r>
            <a:endParaRPr lang="en-US" dirty="0" smtClean="0"/>
          </a:p>
          <a:p>
            <a:r>
              <a:rPr lang="en-US" dirty="0" smtClean="0"/>
              <a:t>Consulting for product groups</a:t>
            </a:r>
            <a:endParaRPr lang="en-US" dirty="0"/>
          </a:p>
        </p:txBody>
      </p:sp>
      <p:sp>
        <p:nvSpPr>
          <p:cNvPr id="4" name="Footer Placeholder 3"/>
          <p:cNvSpPr>
            <a:spLocks noGrp="1"/>
          </p:cNvSpPr>
          <p:nvPr>
            <p:ph type="ftr" sz="quarter" idx="11"/>
          </p:nvPr>
        </p:nvSpPr>
        <p:spPr/>
        <p:txBody>
          <a:bodyPr/>
          <a:lstStyle/>
          <a:p>
            <a:r>
              <a:rPr lang="en-US" smtClean="0"/>
              <a:t>Oracle Confidential – Internal</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t>4</a:t>
            </a:fld>
            <a:endParaRPr lang="en-US" dirty="0"/>
          </a:p>
        </p:txBody>
      </p:sp>
    </p:spTree>
    <p:extLst>
      <p:ext uri="{BB962C8B-B14F-4D97-AF65-F5344CB8AC3E}">
        <p14:creationId xmlns:p14="http://schemas.microsoft.com/office/powerpoint/2010/main" val="3132308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7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41</a:t>
            </a:fld>
            <a:endParaRPr lang="en-US" dirty="0"/>
          </a:p>
        </p:txBody>
      </p:sp>
      <p:sp>
        <p:nvSpPr>
          <p:cNvPr id="8" name="Rectangle 7"/>
          <p:cNvSpPr/>
          <p:nvPr/>
        </p:nvSpPr>
        <p:spPr>
          <a:xfrm>
            <a:off x="308129" y="1659182"/>
            <a:ext cx="11080596" cy="369332"/>
          </a:xfrm>
          <a:prstGeom prst="rect">
            <a:avLst/>
          </a:prstGeom>
          <a:solidFill>
            <a:schemeClr val="bg2"/>
          </a:solidFill>
          <a:ln>
            <a:noFill/>
          </a:ln>
        </p:spPr>
        <p:txBody>
          <a:bodyPr wrap="square">
            <a:spAutoFit/>
          </a:bodyPr>
          <a:lstStyle/>
          <a:p>
            <a:r>
              <a:rPr lang="en-US" sz="1800" b="1" dirty="0" smtClean="0"/>
              <a:t>Question: </a:t>
            </a:r>
            <a:r>
              <a:rPr lang="en-US" sz="1800" dirty="0" smtClean="0"/>
              <a:t>Can we learn a good quality multilingual embedding via translation dictionaries?</a:t>
            </a:r>
            <a:endParaRPr lang="en-US" sz="1800" dirty="0"/>
          </a:p>
        </p:txBody>
      </p:sp>
      <p:sp>
        <p:nvSpPr>
          <p:cNvPr id="9" name="Rectangle 8"/>
          <p:cNvSpPr/>
          <p:nvPr/>
        </p:nvSpPr>
        <p:spPr>
          <a:xfrm>
            <a:off x="297419" y="2082564"/>
            <a:ext cx="11080596" cy="646331"/>
          </a:xfrm>
          <a:prstGeom prst="rect">
            <a:avLst/>
          </a:prstGeom>
          <a:solidFill>
            <a:schemeClr val="bg2"/>
          </a:solidFill>
          <a:ln>
            <a:noFill/>
          </a:ln>
        </p:spPr>
        <p:txBody>
          <a:bodyPr wrap="square">
            <a:spAutoFit/>
          </a:bodyPr>
          <a:lstStyle/>
          <a:p>
            <a:r>
              <a:rPr lang="en-US" sz="1800" b="1" dirty="0" smtClean="0"/>
              <a:t>Answer:</a:t>
            </a:r>
            <a:r>
              <a:rPr lang="en-US" sz="1800" dirty="0" smtClean="0"/>
              <a:t> Yes</a:t>
            </a:r>
            <a:r>
              <a:rPr lang="en-US" sz="1800" dirty="0"/>
              <a:t>.</a:t>
            </a:r>
            <a:r>
              <a:rPr lang="en-US" sz="1800" dirty="0" smtClean="0"/>
              <a:t> </a:t>
            </a:r>
            <a:r>
              <a:rPr lang="en-US" sz="1800" dirty="0"/>
              <a:t>T</a:t>
            </a:r>
            <a:r>
              <a:rPr lang="en-US" sz="1800" dirty="0" smtClean="0"/>
              <a:t>he models generalize well to held-out word translations and also performs well on multilingual word analogies. ACS achieves the highest performance in both tasks. Both dictionary systems improve over vanilla CBOW.</a:t>
            </a:r>
            <a:endParaRPr lang="en-US" sz="1800" dirty="0"/>
          </a:p>
        </p:txBody>
      </p:sp>
      <p:sp>
        <p:nvSpPr>
          <p:cNvPr id="10" name="Rectangle 9"/>
          <p:cNvSpPr/>
          <p:nvPr/>
        </p:nvSpPr>
        <p:spPr>
          <a:xfrm>
            <a:off x="304800" y="3059093"/>
            <a:ext cx="11404599" cy="369332"/>
          </a:xfrm>
          <a:prstGeom prst="rect">
            <a:avLst/>
          </a:prstGeom>
          <a:solidFill>
            <a:schemeClr val="bg2"/>
          </a:solidFill>
          <a:ln>
            <a:noFill/>
          </a:ln>
        </p:spPr>
        <p:txBody>
          <a:bodyPr wrap="square">
            <a:spAutoFit/>
          </a:bodyPr>
          <a:lstStyle/>
          <a:p>
            <a:r>
              <a:rPr lang="en-US" sz="1800" b="1" dirty="0" smtClean="0"/>
              <a:t>Question: </a:t>
            </a:r>
            <a:r>
              <a:rPr lang="en-US" sz="1800" dirty="0" smtClean="0"/>
              <a:t>Does the cross-lingual embedding structure affect the quality of the in-language embedding structure?</a:t>
            </a:r>
            <a:endParaRPr lang="en-US" sz="1800" dirty="0"/>
          </a:p>
        </p:txBody>
      </p:sp>
      <p:sp>
        <p:nvSpPr>
          <p:cNvPr id="11" name="Rectangle 10"/>
          <p:cNvSpPr/>
          <p:nvPr/>
        </p:nvSpPr>
        <p:spPr>
          <a:xfrm>
            <a:off x="304800" y="3492551"/>
            <a:ext cx="11099800" cy="646331"/>
          </a:xfrm>
          <a:prstGeom prst="rect">
            <a:avLst/>
          </a:prstGeom>
          <a:solidFill>
            <a:schemeClr val="bg2"/>
          </a:solidFill>
          <a:ln>
            <a:noFill/>
          </a:ln>
        </p:spPr>
        <p:txBody>
          <a:bodyPr wrap="square">
            <a:spAutoFit/>
          </a:bodyPr>
          <a:lstStyle/>
          <a:p>
            <a:r>
              <a:rPr lang="en-US" sz="1800" b="1" dirty="0" smtClean="0"/>
              <a:t>Answer: </a:t>
            </a:r>
            <a:r>
              <a:rPr lang="en-US" sz="1800" dirty="0" smtClean="0"/>
              <a:t>Yes. The lower-resource language benefits from multilingual structure, but at the expense of the higher resource language.</a:t>
            </a:r>
            <a:endParaRPr lang="en-US" sz="1800" dirty="0"/>
          </a:p>
        </p:txBody>
      </p:sp>
      <p:sp>
        <p:nvSpPr>
          <p:cNvPr id="12" name="Rectangle 11"/>
          <p:cNvSpPr/>
          <p:nvPr/>
        </p:nvSpPr>
        <p:spPr>
          <a:xfrm>
            <a:off x="338671" y="4631916"/>
            <a:ext cx="10837967" cy="369332"/>
          </a:xfrm>
          <a:prstGeom prst="rect">
            <a:avLst/>
          </a:prstGeom>
          <a:solidFill>
            <a:schemeClr val="bg2"/>
          </a:solidFill>
          <a:ln>
            <a:noFill/>
          </a:ln>
        </p:spPr>
        <p:txBody>
          <a:bodyPr wrap="square">
            <a:spAutoFit/>
          </a:bodyPr>
          <a:lstStyle/>
          <a:p>
            <a:r>
              <a:rPr lang="en-US" sz="1800" b="1" dirty="0" smtClean="0"/>
              <a:t>Question: </a:t>
            </a:r>
            <a:r>
              <a:rPr lang="en-US" sz="1800" dirty="0" smtClean="0"/>
              <a:t>Can we build sentiment analysis models that work on languages for which we have no training data? </a:t>
            </a:r>
            <a:endParaRPr lang="en-US" sz="1800" dirty="0"/>
          </a:p>
        </p:txBody>
      </p:sp>
      <p:sp>
        <p:nvSpPr>
          <p:cNvPr id="13" name="Rectangle 12"/>
          <p:cNvSpPr/>
          <p:nvPr/>
        </p:nvSpPr>
        <p:spPr>
          <a:xfrm>
            <a:off x="342980" y="5063623"/>
            <a:ext cx="10837967" cy="369332"/>
          </a:xfrm>
          <a:prstGeom prst="rect">
            <a:avLst/>
          </a:prstGeom>
          <a:solidFill>
            <a:schemeClr val="bg2"/>
          </a:solidFill>
          <a:ln>
            <a:noFill/>
          </a:ln>
        </p:spPr>
        <p:txBody>
          <a:bodyPr wrap="square">
            <a:spAutoFit/>
          </a:bodyPr>
          <a:lstStyle/>
          <a:p>
            <a:r>
              <a:rPr lang="en-US" sz="1800" b="1" dirty="0" smtClean="0"/>
              <a:t>Answer: </a:t>
            </a:r>
            <a:r>
              <a:rPr lang="en-US" sz="1800" dirty="0" smtClean="0"/>
              <a:t>Yes, especially for Twitter, achieving 80% of the accuracy of a model trained with in-language data!</a:t>
            </a:r>
            <a:endParaRPr lang="en-US" sz="1800" dirty="0"/>
          </a:p>
        </p:txBody>
      </p:sp>
    </p:spTree>
    <p:extLst>
      <p:ext uri="{BB962C8B-B14F-4D97-AF65-F5344CB8AC3E}">
        <p14:creationId xmlns:p14="http://schemas.microsoft.com/office/powerpoint/2010/main" val="275621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language baselines for sentiment analysis.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42</a:t>
            </a:fld>
            <a:endParaRPr lang="en-US" dirty="0"/>
          </a:p>
        </p:txBody>
      </p:sp>
      <p:sp>
        <p:nvSpPr>
          <p:cNvPr id="6" name="TextBox 5"/>
          <p:cNvSpPr txBox="1"/>
          <p:nvPr/>
        </p:nvSpPr>
        <p:spPr>
          <a:xfrm>
            <a:off x="1816100" y="1676400"/>
            <a:ext cx="8305800" cy="368300"/>
          </a:xfrm>
          <a:prstGeom prst="rect">
            <a:avLst/>
          </a:prstGeom>
          <a:solidFill>
            <a:schemeClr val="bg2">
              <a:lumMod val="90000"/>
            </a:schemeClr>
          </a:solidFill>
        </p:spPr>
        <p:txBody>
          <a:bodyPr wrap="none" lIns="0" tIns="0" rIns="0" bIns="0" rtlCol="0">
            <a:noAutofit/>
          </a:bodyPr>
          <a:lstStyle/>
          <a:p>
            <a:pPr>
              <a:lnSpc>
                <a:spcPct val="90000"/>
              </a:lnSpc>
            </a:pPr>
            <a:r>
              <a:rPr lang="en-US" sz="2400" dirty="0" smtClean="0"/>
              <a:t>For example: Train on English, test on English get 68.4% accuracy.</a:t>
            </a:r>
          </a:p>
        </p:txBody>
      </p:sp>
      <p:graphicFrame>
        <p:nvGraphicFramePr>
          <p:cNvPr id="8" name="Table 7"/>
          <p:cNvGraphicFramePr>
            <a:graphicFrameLocks noGrp="1"/>
          </p:cNvGraphicFramePr>
          <p:nvPr>
            <p:extLst>
              <p:ext uri="{D42A27DB-BD31-4B8C-83A1-F6EECF244321}">
                <p14:modId xmlns:p14="http://schemas.microsoft.com/office/powerpoint/2010/main" val="3299254856"/>
              </p:ext>
            </p:extLst>
          </p:nvPr>
        </p:nvGraphicFramePr>
        <p:xfrm>
          <a:off x="670020" y="2424061"/>
          <a:ext cx="11065248" cy="2834640"/>
        </p:xfrm>
        <a:graphic>
          <a:graphicData uri="http://schemas.openxmlformats.org/drawingml/2006/table">
            <a:tbl>
              <a:tblPr firstRow="1" bandRow="1">
                <a:tableStyleId>{2D5ABB26-0587-4C30-8999-92F81FD0307C}</a:tableStyleId>
              </a:tblPr>
              <a:tblGrid>
                <a:gridCol w="1383156"/>
                <a:gridCol w="1383156"/>
                <a:gridCol w="1383156"/>
                <a:gridCol w="1383156"/>
                <a:gridCol w="1383156"/>
                <a:gridCol w="1383156"/>
                <a:gridCol w="1383156"/>
                <a:gridCol w="1383156"/>
              </a:tblGrid>
              <a:tr h="0">
                <a:tc>
                  <a:txBody>
                    <a:bodyPr/>
                    <a:lstStyle/>
                    <a:p>
                      <a:endParaRPr lang="en-US" sz="1800" dirty="0"/>
                    </a:p>
                  </a:txBody>
                  <a:tcPr>
                    <a:lnL w="12700" cap="flat" cmpd="sng" algn="ctr">
                      <a:solidFill>
                        <a:prstClr val="white">
                          <a:lumMod val="50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ctr"/>
                      <a:r>
                        <a:rPr lang="en-US" sz="1800" dirty="0" smtClean="0">
                          <a:solidFill>
                            <a:srgbClr val="7F7F7F"/>
                          </a:solidFill>
                        </a:rPr>
                        <a:t>Embedding Data</a:t>
                      </a:r>
                      <a:endParaRPr lang="en-US" sz="1800" dirty="0">
                        <a:solidFill>
                          <a:srgbClr val="7F7F7F"/>
                        </a:solidFill>
                      </a:endParaRPr>
                    </a:p>
                  </a:txBody>
                  <a:tcPr>
                    <a:lnL w="12700" cap="flat" cmpd="sng" algn="ctr">
                      <a:solidFill>
                        <a:scrgbClr r="0" g="0" b="0"/>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sz="1800" dirty="0"/>
                    </a:p>
                  </a:txBody>
                  <a:tcPr/>
                </a:tc>
                <a:tc gridSpan="3">
                  <a:txBody>
                    <a:bodyPr/>
                    <a:lstStyle/>
                    <a:p>
                      <a:pPr algn="ctr"/>
                      <a:r>
                        <a:rPr lang="en-US" sz="1800" dirty="0" smtClean="0">
                          <a:solidFill>
                            <a:srgbClr val="7F7F7F"/>
                          </a:solidFill>
                        </a:rPr>
                        <a:t>Sentiment Data</a:t>
                      </a:r>
                      <a:endParaRPr lang="en-US" sz="1800" dirty="0">
                        <a:solidFill>
                          <a:srgbClr val="7F7F7F"/>
                        </a:solidFill>
                      </a:endParaRPr>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sz="1800" dirty="0"/>
                    </a:p>
                  </a:txBody>
                  <a:tcPr/>
                </a:tc>
                <a:tc hMerge="1">
                  <a:txBody>
                    <a:bodyPr/>
                    <a:lstStyle/>
                    <a:p>
                      <a:endParaRPr lang="en-US" sz="1800" dirty="0"/>
                    </a:p>
                  </a:txBody>
                  <a:tcPr/>
                </a:tc>
                <a:tc gridSpan="2">
                  <a:txBody>
                    <a:bodyPr/>
                    <a:lstStyle/>
                    <a:p>
                      <a:pPr algn="ctr"/>
                      <a:r>
                        <a:rPr lang="en-US" sz="1800" b="1" dirty="0" smtClean="0"/>
                        <a:t>Target-Lang</a:t>
                      </a:r>
                      <a:r>
                        <a:rPr lang="en-US" sz="1800" b="1" baseline="0" dirty="0" smtClean="0"/>
                        <a:t>uage Baselines</a:t>
                      </a:r>
                      <a:endParaRPr lang="en-US" sz="1800" b="1" dirty="0"/>
                    </a:p>
                  </a:txBody>
                  <a:tcPr>
                    <a:lnL w="12700" cap="flat" cmpd="sng" algn="ctr">
                      <a:solidFill>
                        <a:prstClr val="white">
                          <a:lumMod val="50000"/>
                        </a:prstClr>
                      </a:solidFill>
                      <a:prstDash val="solid"/>
                      <a:round/>
                      <a:headEnd type="none" w="med" len="med"/>
                      <a:tailEnd type="none" w="med" len="med"/>
                    </a:lnL>
                    <a:lnR w="12700" cap="flat" cmpd="sng" algn="ctr">
                      <a:solidFill>
                        <a:prstClr val="white">
                          <a:lumMod val="50000"/>
                        </a:prstClr>
                      </a:solidFill>
                      <a:prstDash val="solid"/>
                      <a:round/>
                      <a:headEnd type="none" w="med" len="med"/>
                      <a:tailEnd type="none" w="med" len="med"/>
                    </a:lnR>
                    <a:lnT w="12700" cap="flat" cmpd="sng" algn="ctr">
                      <a:solidFill>
                        <a:prstClr val="white">
                          <a:lumMod val="50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hMerge="1">
                  <a:txBody>
                    <a:bodyPr/>
                    <a:lstStyle/>
                    <a:p>
                      <a:endParaRPr lang="en-US" sz="1800" dirty="0"/>
                    </a:p>
                  </a:txBody>
                  <a:tcPr/>
                </a:tc>
              </a:tr>
              <a:tr h="129590">
                <a:tc>
                  <a:txBody>
                    <a:bodyPr/>
                    <a:lstStyle/>
                    <a:p>
                      <a:r>
                        <a:rPr lang="en-US" sz="1800" dirty="0" smtClean="0"/>
                        <a:t>Language</a:t>
                      </a:r>
                      <a:endParaRPr lang="en-US" sz="1800" dirty="0"/>
                    </a:p>
                  </a:txBody>
                  <a:tcPr>
                    <a:lnL w="12700" cap="flat" cmpd="sng" algn="ctr">
                      <a:solidFill>
                        <a:prstClr val="white">
                          <a:lumMod val="50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800" smtClean="0">
                          <a:solidFill>
                            <a:srgbClr val="7F7F7F"/>
                          </a:solidFill>
                        </a:rPr>
                        <a:t>#Wikipedia</a:t>
                      </a:r>
                      <a:r>
                        <a:rPr lang="en-US" sz="1800" baseline="0" smtClean="0">
                          <a:solidFill>
                            <a:srgbClr val="7F7F7F"/>
                          </a:solidFill>
                        </a:rPr>
                        <a:t> </a:t>
                      </a:r>
                      <a:r>
                        <a:rPr lang="en-US" sz="1800" smtClean="0">
                          <a:solidFill>
                            <a:srgbClr val="7F7F7F"/>
                          </a:solidFill>
                        </a:rPr>
                        <a:t>Docs </a:t>
                      </a:r>
                      <a:r>
                        <a:rPr lang="en-US" sz="1800" dirty="0" smtClean="0">
                          <a:solidFill>
                            <a:srgbClr val="7F7F7F"/>
                          </a:solidFill>
                        </a:rPr>
                        <a:t>(x10</a:t>
                      </a:r>
                      <a:r>
                        <a:rPr lang="en-US" sz="1800" baseline="30000" dirty="0" smtClean="0">
                          <a:solidFill>
                            <a:srgbClr val="7F7F7F"/>
                          </a:solidFill>
                        </a:rPr>
                        <a:t>6</a:t>
                      </a:r>
                      <a:r>
                        <a:rPr lang="en-US" sz="1800" dirty="0" smtClean="0">
                          <a:solidFill>
                            <a:srgbClr val="7F7F7F"/>
                          </a:solidFill>
                        </a:rPr>
                        <a:t>)</a:t>
                      </a:r>
                      <a:endParaRPr lang="en-US" sz="1800" dirty="0">
                        <a:solidFill>
                          <a:srgbClr val="7F7F7F"/>
                        </a:solidFill>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800" dirty="0" smtClean="0">
                          <a:solidFill>
                            <a:srgbClr val="7F7F7F"/>
                          </a:solidFill>
                        </a:rPr>
                        <a:t>#</a:t>
                      </a:r>
                      <a:r>
                        <a:rPr lang="en-US" sz="1800" dirty="0" err="1" smtClean="0">
                          <a:solidFill>
                            <a:srgbClr val="7F7F7F"/>
                          </a:solidFill>
                        </a:rPr>
                        <a:t>OmegaWiki</a:t>
                      </a:r>
                      <a:r>
                        <a:rPr lang="en-US" sz="1800" dirty="0" smtClean="0">
                          <a:solidFill>
                            <a:srgbClr val="7F7F7F"/>
                          </a:solidFill>
                        </a:rPr>
                        <a:t> Concepts</a:t>
                      </a:r>
                      <a:endParaRPr lang="en-US" sz="1800" dirty="0">
                        <a:solidFill>
                          <a:srgbClr val="7F7F7F"/>
                        </a:solidFill>
                      </a:endParaRPr>
                    </a:p>
                  </a:txBody>
                  <a:tcPr>
                    <a:lnR w="12700" cap="flat" cmpd="sng" algn="ctr">
                      <a:solidFill>
                        <a:prstClr val="white">
                          <a:lumMod val="50000"/>
                        </a:prstClr>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800" dirty="0" smtClean="0">
                          <a:solidFill>
                            <a:srgbClr val="7F7F7F"/>
                          </a:solidFill>
                        </a:rPr>
                        <a:t>#Train</a:t>
                      </a:r>
                      <a:endParaRPr lang="en-US" sz="1800" dirty="0">
                        <a:solidFill>
                          <a:srgbClr val="7F7F7F"/>
                        </a:solidFill>
                      </a:endParaRPr>
                    </a:p>
                  </a:txBody>
                  <a:tcPr>
                    <a:lnL w="12700" cap="flat" cmpd="sng" algn="ctr">
                      <a:solidFill>
                        <a:prstClr val="white">
                          <a:lumMod val="50000"/>
                        </a:prstClr>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800" dirty="0" smtClean="0">
                          <a:solidFill>
                            <a:srgbClr val="7F7F7F"/>
                          </a:solidFill>
                        </a:rPr>
                        <a:t>#Test</a:t>
                      </a:r>
                      <a:endParaRPr lang="en-US" sz="1800" dirty="0">
                        <a:solidFill>
                          <a:srgbClr val="7F7F7F"/>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800" dirty="0" smtClean="0">
                          <a:solidFill>
                            <a:srgbClr val="7F7F7F"/>
                          </a:solidFill>
                        </a:rPr>
                        <a:t>%Twitter</a:t>
                      </a:r>
                      <a:endParaRPr lang="en-US" sz="1800" dirty="0">
                        <a:solidFill>
                          <a:srgbClr val="7F7F7F"/>
                        </a:solidFill>
                      </a:endParaRPr>
                    </a:p>
                  </a:txBody>
                  <a:tcPr>
                    <a:lnR w="12700" cap="flat" cmpd="sng" algn="ctr">
                      <a:solidFill>
                        <a:prstClr val="white">
                          <a:lumMod val="50000"/>
                        </a:prstClr>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800" dirty="0" smtClean="0"/>
                        <a:t>Twitter Accuracy</a:t>
                      </a:r>
                      <a:endParaRPr lang="en-US" sz="1800" dirty="0"/>
                    </a:p>
                  </a:txBody>
                  <a:tcPr>
                    <a:lnL w="12700" cap="flat" cmpd="sng" algn="ctr">
                      <a:solidFill>
                        <a:prstClr val="white">
                          <a:lumMod val="50000"/>
                        </a:prstClr>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sz="1800" dirty="0" smtClean="0"/>
                        <a:t>Total</a:t>
                      </a:r>
                      <a:r>
                        <a:rPr lang="en-US" sz="1800" baseline="0" dirty="0" smtClean="0"/>
                        <a:t> Accuracy</a:t>
                      </a:r>
                      <a:endParaRPr lang="en-US" sz="1800" dirty="0"/>
                    </a:p>
                  </a:txBody>
                  <a:tcPr>
                    <a:lnR w="12700" cap="flat" cmpd="sng" algn="ctr">
                      <a:solidFill>
                        <a:prstClr val="white">
                          <a:lumMod val="50000"/>
                        </a:prstClr>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129590">
                <a:tc>
                  <a:txBody>
                    <a:bodyPr/>
                    <a:lstStyle/>
                    <a:p>
                      <a:r>
                        <a:rPr lang="en-US" sz="1800" dirty="0" smtClean="0"/>
                        <a:t>English (en)</a:t>
                      </a:r>
                      <a:endParaRPr lang="en-US" sz="1800" dirty="0"/>
                    </a:p>
                  </a:txBody>
                  <a:tcPr>
                    <a:lnL w="12700" cap="flat" cmpd="sng" algn="ctr">
                      <a:solidFill>
                        <a:prstClr val="white">
                          <a:lumMod val="50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r"/>
                      <a:r>
                        <a:rPr lang="en-US" sz="1800" dirty="0" smtClean="0">
                          <a:solidFill>
                            <a:srgbClr val="7F7F7F"/>
                          </a:solidFill>
                        </a:rPr>
                        <a:t>4.87</a:t>
                      </a:r>
                      <a:endParaRPr lang="en-US" sz="1800" dirty="0">
                        <a:solidFill>
                          <a:srgbClr val="7F7F7F"/>
                        </a:solidFill>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r"/>
                      <a:r>
                        <a:rPr lang="en-US" sz="1800" dirty="0" smtClean="0">
                          <a:solidFill>
                            <a:srgbClr val="7F7F7F"/>
                          </a:solidFill>
                        </a:rPr>
                        <a:t>8821</a:t>
                      </a:r>
                      <a:endParaRPr lang="en-US" sz="1800" dirty="0">
                        <a:solidFill>
                          <a:srgbClr val="7F7F7F"/>
                        </a:solidFill>
                      </a:endParaRPr>
                    </a:p>
                  </a:txBody>
                  <a:tcPr>
                    <a:lnR w="12700" cap="flat" cmpd="sng" algn="ctr">
                      <a:solidFill>
                        <a:prstClr val="white">
                          <a:lumMod val="50000"/>
                        </a:prstClr>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r"/>
                      <a:r>
                        <a:rPr lang="en-US" sz="1800" dirty="0" smtClean="0">
                          <a:solidFill>
                            <a:srgbClr val="7F7F7F"/>
                          </a:solidFill>
                        </a:rPr>
                        <a:t>24960</a:t>
                      </a:r>
                      <a:endParaRPr lang="en-US" sz="1800" dirty="0">
                        <a:solidFill>
                          <a:srgbClr val="7F7F7F"/>
                        </a:solidFill>
                      </a:endParaRPr>
                    </a:p>
                  </a:txBody>
                  <a:tcPr>
                    <a:lnL w="12700" cap="flat" cmpd="sng" algn="ctr">
                      <a:solidFill>
                        <a:prstClr val="white">
                          <a:lumMod val="50000"/>
                        </a:prstClr>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r"/>
                      <a:r>
                        <a:rPr lang="en-US" sz="1800" dirty="0" smtClean="0">
                          <a:solidFill>
                            <a:srgbClr val="7F7F7F"/>
                          </a:solidFill>
                        </a:rPr>
                        <a:t>6393</a:t>
                      </a:r>
                      <a:endParaRPr lang="en-US" sz="1800" dirty="0">
                        <a:solidFill>
                          <a:srgbClr val="7F7F7F"/>
                        </a:solidFill>
                      </a:endParaRPr>
                    </a:p>
                  </a:txBody>
                  <a:tcPr>
                    <a:lnT w="12700" cap="flat" cmpd="sng" algn="ctr">
                      <a:solidFill>
                        <a:scrgbClr r="0" g="0" b="0"/>
                      </a:solidFill>
                      <a:prstDash val="solid"/>
                      <a:round/>
                      <a:headEnd type="none" w="med" len="med"/>
                      <a:tailEnd type="none" w="med" len="med"/>
                    </a:lnT>
                  </a:tcPr>
                </a:tc>
                <a:tc>
                  <a:txBody>
                    <a:bodyPr/>
                    <a:lstStyle/>
                    <a:p>
                      <a:pPr algn="r"/>
                      <a:r>
                        <a:rPr lang="en-US" sz="1800" dirty="0" smtClean="0">
                          <a:solidFill>
                            <a:srgbClr val="7F7F7F"/>
                          </a:solidFill>
                        </a:rPr>
                        <a:t>36%</a:t>
                      </a:r>
                      <a:endParaRPr lang="en-US" sz="1800" dirty="0">
                        <a:solidFill>
                          <a:srgbClr val="7F7F7F"/>
                        </a:solidFill>
                      </a:endParaRPr>
                    </a:p>
                  </a:txBody>
                  <a:tcPr>
                    <a:lnR w="12700" cap="flat" cmpd="sng" algn="ctr">
                      <a:solidFill>
                        <a:prstClr val="white">
                          <a:lumMod val="50000"/>
                        </a:prstClr>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r"/>
                      <a:r>
                        <a:rPr lang="en-US" sz="1800" dirty="0" smtClean="0"/>
                        <a:t>63.8</a:t>
                      </a:r>
                      <a:endParaRPr lang="en-US" sz="1800" dirty="0"/>
                    </a:p>
                  </a:txBody>
                  <a:tcPr>
                    <a:lnL w="12700" cap="flat" cmpd="sng" algn="ctr">
                      <a:solidFill>
                        <a:prstClr val="white">
                          <a:lumMod val="50000"/>
                        </a:prstClr>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chemeClr val="bg1">
                        <a:lumMod val="85000"/>
                      </a:schemeClr>
                    </a:solidFill>
                  </a:tcPr>
                </a:tc>
                <a:tc>
                  <a:txBody>
                    <a:bodyPr/>
                    <a:lstStyle/>
                    <a:p>
                      <a:pPr algn="r"/>
                      <a:r>
                        <a:rPr lang="en-US" sz="1800" dirty="0" smtClean="0"/>
                        <a:t>68.4</a:t>
                      </a:r>
                      <a:endParaRPr lang="en-US" sz="1800" dirty="0"/>
                    </a:p>
                  </a:txBody>
                  <a:tcPr>
                    <a:lnR w="12700" cap="flat" cmpd="sng" algn="ctr">
                      <a:solidFill>
                        <a:prstClr val="white">
                          <a:lumMod val="50000"/>
                        </a:prstClr>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bg1">
                        <a:lumMod val="85000"/>
                      </a:schemeClr>
                    </a:solidFill>
                  </a:tcPr>
                </a:tc>
              </a:tr>
              <a:tr h="129590">
                <a:tc>
                  <a:txBody>
                    <a:bodyPr/>
                    <a:lstStyle/>
                    <a:p>
                      <a:r>
                        <a:rPr lang="en-US" sz="1800" dirty="0" smtClean="0"/>
                        <a:t>French (</a:t>
                      </a:r>
                      <a:r>
                        <a:rPr lang="en-US" sz="1800" dirty="0" err="1" smtClean="0"/>
                        <a:t>fr</a:t>
                      </a:r>
                      <a:r>
                        <a:rPr lang="en-US" sz="1800" dirty="0" smtClean="0"/>
                        <a:t>)</a:t>
                      </a:r>
                      <a:endParaRPr lang="en-US" sz="1800" dirty="0"/>
                    </a:p>
                  </a:txBody>
                  <a:tcPr>
                    <a:lnL w="12700" cap="flat" cmpd="sng" algn="ctr">
                      <a:solidFill>
                        <a:prstClr val="white">
                          <a:lumMod val="50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r"/>
                      <a:r>
                        <a:rPr lang="en-US" sz="1800" dirty="0" smtClean="0">
                          <a:solidFill>
                            <a:srgbClr val="7F7F7F"/>
                          </a:solidFill>
                        </a:rPr>
                        <a:t>1.62</a:t>
                      </a:r>
                      <a:endParaRPr lang="en-US" sz="1800" dirty="0">
                        <a:solidFill>
                          <a:srgbClr val="7F7F7F"/>
                        </a:solidFill>
                      </a:endParaRPr>
                    </a:p>
                  </a:txBody>
                  <a:tcPr>
                    <a:lnL w="12700" cap="flat" cmpd="sng" algn="ctr">
                      <a:solidFill>
                        <a:scrgbClr r="0" g="0" b="0"/>
                      </a:solidFill>
                      <a:prstDash val="solid"/>
                      <a:round/>
                      <a:headEnd type="none" w="med" len="med"/>
                      <a:tailEnd type="none" w="med" len="med"/>
                    </a:lnL>
                  </a:tcPr>
                </a:tc>
                <a:tc>
                  <a:txBody>
                    <a:bodyPr/>
                    <a:lstStyle/>
                    <a:p>
                      <a:pPr algn="r"/>
                      <a:r>
                        <a:rPr lang="en-US" sz="1800" dirty="0" smtClean="0">
                          <a:solidFill>
                            <a:srgbClr val="7F7F7F"/>
                          </a:solidFill>
                        </a:rPr>
                        <a:t>7408</a:t>
                      </a:r>
                      <a:endParaRPr lang="en-US" sz="1800" dirty="0">
                        <a:solidFill>
                          <a:srgbClr val="7F7F7F"/>
                        </a:solidFill>
                      </a:endParaRPr>
                    </a:p>
                  </a:txBody>
                  <a:tcPr>
                    <a:lnR w="12700" cap="flat" cmpd="sng" algn="ctr">
                      <a:solidFill>
                        <a:prstClr val="white">
                          <a:lumMod val="50000"/>
                        </a:prstClr>
                      </a:solidFill>
                      <a:prstDash val="solid"/>
                      <a:round/>
                      <a:headEnd type="none" w="med" len="med"/>
                      <a:tailEnd type="none" w="med" len="med"/>
                    </a:lnR>
                  </a:tcPr>
                </a:tc>
                <a:tc>
                  <a:txBody>
                    <a:bodyPr/>
                    <a:lstStyle/>
                    <a:p>
                      <a:pPr algn="r"/>
                      <a:r>
                        <a:rPr lang="en-US" sz="1800" dirty="0" smtClean="0">
                          <a:solidFill>
                            <a:srgbClr val="7F7F7F"/>
                          </a:solidFill>
                        </a:rPr>
                        <a:t>14284</a:t>
                      </a:r>
                      <a:endParaRPr lang="en-US" sz="1800" dirty="0">
                        <a:solidFill>
                          <a:srgbClr val="7F7F7F"/>
                        </a:solidFill>
                      </a:endParaRPr>
                    </a:p>
                  </a:txBody>
                  <a:tcPr>
                    <a:lnL w="12700" cap="flat" cmpd="sng" algn="ctr">
                      <a:solidFill>
                        <a:prstClr val="white">
                          <a:lumMod val="50000"/>
                        </a:prstClr>
                      </a:solidFill>
                      <a:prstDash val="solid"/>
                      <a:round/>
                      <a:headEnd type="none" w="med" len="med"/>
                      <a:tailEnd type="none" w="med" len="med"/>
                    </a:lnL>
                  </a:tcPr>
                </a:tc>
                <a:tc>
                  <a:txBody>
                    <a:bodyPr/>
                    <a:lstStyle/>
                    <a:p>
                      <a:pPr algn="r"/>
                      <a:r>
                        <a:rPr lang="en-US" sz="1800" dirty="0" smtClean="0">
                          <a:solidFill>
                            <a:srgbClr val="7F7F7F"/>
                          </a:solidFill>
                        </a:rPr>
                        <a:t>3081</a:t>
                      </a:r>
                      <a:endParaRPr lang="en-US" sz="1800" dirty="0">
                        <a:solidFill>
                          <a:srgbClr val="7F7F7F"/>
                        </a:solidFill>
                      </a:endParaRPr>
                    </a:p>
                  </a:txBody>
                  <a:tcPr/>
                </a:tc>
                <a:tc>
                  <a:txBody>
                    <a:bodyPr/>
                    <a:lstStyle/>
                    <a:p>
                      <a:pPr algn="r"/>
                      <a:r>
                        <a:rPr lang="en-US" sz="1800" dirty="0" smtClean="0">
                          <a:solidFill>
                            <a:srgbClr val="7F7F7F"/>
                          </a:solidFill>
                        </a:rPr>
                        <a:t>36</a:t>
                      </a:r>
                      <a:endParaRPr lang="en-US" sz="1800" dirty="0">
                        <a:solidFill>
                          <a:srgbClr val="7F7F7F"/>
                        </a:solidFill>
                      </a:endParaRPr>
                    </a:p>
                  </a:txBody>
                  <a:tcPr>
                    <a:lnR w="12700" cap="flat" cmpd="sng" algn="ctr">
                      <a:solidFill>
                        <a:prstClr val="white">
                          <a:lumMod val="50000"/>
                        </a:prstClr>
                      </a:solidFill>
                      <a:prstDash val="solid"/>
                      <a:round/>
                      <a:headEnd type="none" w="med" len="med"/>
                      <a:tailEnd type="none" w="med" len="med"/>
                    </a:lnR>
                  </a:tcPr>
                </a:tc>
                <a:tc>
                  <a:txBody>
                    <a:bodyPr/>
                    <a:lstStyle/>
                    <a:p>
                      <a:pPr algn="r"/>
                      <a:r>
                        <a:rPr lang="en-US" sz="1800" dirty="0" smtClean="0"/>
                        <a:t>69.9</a:t>
                      </a:r>
                      <a:endParaRPr lang="en-US" sz="1800" dirty="0"/>
                    </a:p>
                  </a:txBody>
                  <a:tcPr>
                    <a:lnL w="12700" cap="flat" cmpd="sng" algn="ctr">
                      <a:solidFill>
                        <a:prstClr val="white">
                          <a:lumMod val="50000"/>
                        </a:prstClr>
                      </a:solidFill>
                      <a:prstDash val="solid"/>
                      <a:round/>
                      <a:headEnd type="none" w="med" len="med"/>
                      <a:tailEnd type="none" w="med" len="med"/>
                    </a:lnL>
                    <a:solidFill>
                      <a:schemeClr val="bg1">
                        <a:lumMod val="85000"/>
                      </a:schemeClr>
                    </a:solidFill>
                  </a:tcPr>
                </a:tc>
                <a:tc>
                  <a:txBody>
                    <a:bodyPr/>
                    <a:lstStyle/>
                    <a:p>
                      <a:pPr algn="r"/>
                      <a:r>
                        <a:rPr lang="en-US" sz="1800" dirty="0" smtClean="0"/>
                        <a:t>74.9</a:t>
                      </a:r>
                      <a:endParaRPr lang="en-US" sz="1800" dirty="0"/>
                    </a:p>
                  </a:txBody>
                  <a:tcPr>
                    <a:lnR w="12700" cap="flat" cmpd="sng" algn="ctr">
                      <a:solidFill>
                        <a:prstClr val="white">
                          <a:lumMod val="50000"/>
                        </a:prstClr>
                      </a:solidFill>
                      <a:prstDash val="solid"/>
                      <a:round/>
                      <a:headEnd type="none" w="med" len="med"/>
                      <a:tailEnd type="none" w="med" len="med"/>
                    </a:lnR>
                    <a:solidFill>
                      <a:schemeClr val="bg1">
                        <a:lumMod val="85000"/>
                      </a:schemeClr>
                    </a:solidFill>
                  </a:tcPr>
                </a:tc>
              </a:tr>
              <a:tr h="129590">
                <a:tc>
                  <a:txBody>
                    <a:bodyPr/>
                    <a:lstStyle/>
                    <a:p>
                      <a:r>
                        <a:rPr lang="en-US" sz="1800" dirty="0" smtClean="0"/>
                        <a:t>German (de)</a:t>
                      </a:r>
                      <a:endParaRPr lang="en-US" sz="1800" dirty="0"/>
                    </a:p>
                  </a:txBody>
                  <a:tcPr>
                    <a:lnL w="12700" cap="flat" cmpd="sng" algn="ctr">
                      <a:solidFill>
                        <a:prstClr val="white">
                          <a:lumMod val="50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r"/>
                      <a:r>
                        <a:rPr lang="en-US" sz="1800" dirty="0" smtClean="0">
                          <a:solidFill>
                            <a:srgbClr val="7F7F7F"/>
                          </a:solidFill>
                        </a:rPr>
                        <a:t>1.82</a:t>
                      </a:r>
                      <a:endParaRPr lang="en-US" sz="1800" dirty="0">
                        <a:solidFill>
                          <a:srgbClr val="7F7F7F"/>
                        </a:solidFill>
                      </a:endParaRPr>
                    </a:p>
                  </a:txBody>
                  <a:tcPr>
                    <a:lnL w="12700" cap="flat" cmpd="sng" algn="ctr">
                      <a:solidFill>
                        <a:scrgbClr r="0" g="0" b="0"/>
                      </a:solidFill>
                      <a:prstDash val="solid"/>
                      <a:round/>
                      <a:headEnd type="none" w="med" len="med"/>
                      <a:tailEnd type="none" w="med" len="med"/>
                    </a:lnL>
                  </a:tcPr>
                </a:tc>
                <a:tc>
                  <a:txBody>
                    <a:bodyPr/>
                    <a:lstStyle/>
                    <a:p>
                      <a:pPr algn="r"/>
                      <a:r>
                        <a:rPr lang="en-US" sz="1800" dirty="0" smtClean="0">
                          <a:solidFill>
                            <a:srgbClr val="7F7F7F"/>
                          </a:solidFill>
                        </a:rPr>
                        <a:t>8258</a:t>
                      </a:r>
                      <a:endParaRPr lang="en-US" sz="1800" dirty="0">
                        <a:solidFill>
                          <a:srgbClr val="7F7F7F"/>
                        </a:solidFill>
                      </a:endParaRPr>
                    </a:p>
                  </a:txBody>
                  <a:tcPr>
                    <a:lnR w="12700" cap="flat" cmpd="sng" algn="ctr">
                      <a:solidFill>
                        <a:prstClr val="white">
                          <a:lumMod val="50000"/>
                        </a:prstClr>
                      </a:solidFill>
                      <a:prstDash val="solid"/>
                      <a:round/>
                      <a:headEnd type="none" w="med" len="med"/>
                      <a:tailEnd type="none" w="med" len="med"/>
                    </a:lnR>
                  </a:tcPr>
                </a:tc>
                <a:tc>
                  <a:txBody>
                    <a:bodyPr/>
                    <a:lstStyle/>
                    <a:p>
                      <a:pPr algn="r"/>
                      <a:r>
                        <a:rPr lang="en-US" sz="1800" dirty="0" smtClean="0">
                          <a:solidFill>
                            <a:srgbClr val="7F7F7F"/>
                          </a:solidFill>
                        </a:rPr>
                        <a:t>12247</a:t>
                      </a:r>
                      <a:endParaRPr lang="en-US" sz="1800" dirty="0">
                        <a:solidFill>
                          <a:srgbClr val="7F7F7F"/>
                        </a:solidFill>
                      </a:endParaRPr>
                    </a:p>
                  </a:txBody>
                  <a:tcPr>
                    <a:lnL w="12700" cap="flat" cmpd="sng" algn="ctr">
                      <a:solidFill>
                        <a:prstClr val="white">
                          <a:lumMod val="50000"/>
                        </a:prstClr>
                      </a:solidFill>
                      <a:prstDash val="solid"/>
                      <a:round/>
                      <a:headEnd type="none" w="med" len="med"/>
                      <a:tailEnd type="none" w="med" len="med"/>
                    </a:lnL>
                  </a:tcPr>
                </a:tc>
                <a:tc>
                  <a:txBody>
                    <a:bodyPr/>
                    <a:lstStyle/>
                    <a:p>
                      <a:pPr algn="r"/>
                      <a:r>
                        <a:rPr lang="en-US" sz="1800" dirty="0" smtClean="0">
                          <a:solidFill>
                            <a:srgbClr val="7F7F7F"/>
                          </a:solidFill>
                        </a:rPr>
                        <a:t>2596</a:t>
                      </a:r>
                      <a:endParaRPr lang="en-US" sz="1800" dirty="0">
                        <a:solidFill>
                          <a:srgbClr val="7F7F7F"/>
                        </a:solidFill>
                      </a:endParaRPr>
                    </a:p>
                  </a:txBody>
                  <a:tcPr/>
                </a:tc>
                <a:tc>
                  <a:txBody>
                    <a:bodyPr/>
                    <a:lstStyle/>
                    <a:p>
                      <a:pPr algn="r"/>
                      <a:r>
                        <a:rPr lang="en-US" sz="1800" dirty="0" smtClean="0">
                          <a:solidFill>
                            <a:srgbClr val="7F7F7F"/>
                          </a:solidFill>
                        </a:rPr>
                        <a:t>26</a:t>
                      </a:r>
                      <a:endParaRPr lang="en-US" sz="1800" dirty="0">
                        <a:solidFill>
                          <a:srgbClr val="7F7F7F"/>
                        </a:solidFill>
                      </a:endParaRPr>
                    </a:p>
                  </a:txBody>
                  <a:tcPr>
                    <a:lnR w="12700" cap="flat" cmpd="sng" algn="ctr">
                      <a:solidFill>
                        <a:prstClr val="white">
                          <a:lumMod val="50000"/>
                        </a:prstClr>
                      </a:solidFill>
                      <a:prstDash val="solid"/>
                      <a:round/>
                      <a:headEnd type="none" w="med" len="med"/>
                      <a:tailEnd type="none" w="med" len="med"/>
                    </a:lnR>
                  </a:tcPr>
                </a:tc>
                <a:tc>
                  <a:txBody>
                    <a:bodyPr/>
                    <a:lstStyle/>
                    <a:p>
                      <a:pPr algn="r"/>
                      <a:r>
                        <a:rPr lang="en-US" sz="1800" dirty="0" smtClean="0"/>
                        <a:t>70.2</a:t>
                      </a:r>
                      <a:endParaRPr lang="en-US" sz="1800" dirty="0"/>
                    </a:p>
                  </a:txBody>
                  <a:tcPr>
                    <a:lnL w="12700" cap="flat" cmpd="sng" algn="ctr">
                      <a:solidFill>
                        <a:prstClr val="white">
                          <a:lumMod val="50000"/>
                        </a:prstClr>
                      </a:solidFill>
                      <a:prstDash val="solid"/>
                      <a:round/>
                      <a:headEnd type="none" w="med" len="med"/>
                      <a:tailEnd type="none" w="med" len="med"/>
                    </a:lnL>
                    <a:solidFill>
                      <a:schemeClr val="bg1">
                        <a:lumMod val="85000"/>
                      </a:schemeClr>
                    </a:solidFill>
                  </a:tcPr>
                </a:tc>
                <a:tc>
                  <a:txBody>
                    <a:bodyPr/>
                    <a:lstStyle/>
                    <a:p>
                      <a:pPr algn="r"/>
                      <a:r>
                        <a:rPr lang="en-US" sz="1800" dirty="0" smtClean="0"/>
                        <a:t>74.9</a:t>
                      </a:r>
                      <a:endParaRPr lang="en-US" sz="1800" dirty="0"/>
                    </a:p>
                  </a:txBody>
                  <a:tcPr>
                    <a:lnR w="12700" cap="flat" cmpd="sng" algn="ctr">
                      <a:solidFill>
                        <a:prstClr val="white">
                          <a:lumMod val="50000"/>
                        </a:prstClr>
                      </a:solidFill>
                      <a:prstDash val="solid"/>
                      <a:round/>
                      <a:headEnd type="none" w="med" len="med"/>
                      <a:tailEnd type="none" w="med" len="med"/>
                    </a:lnR>
                    <a:solidFill>
                      <a:schemeClr val="bg1">
                        <a:lumMod val="85000"/>
                      </a:schemeClr>
                    </a:solidFill>
                  </a:tcPr>
                </a:tc>
              </a:tr>
              <a:tr h="129590">
                <a:tc>
                  <a:txBody>
                    <a:bodyPr/>
                    <a:lstStyle/>
                    <a:p>
                      <a:r>
                        <a:rPr lang="en-US" sz="1800" dirty="0" smtClean="0"/>
                        <a:t>Spanish (</a:t>
                      </a:r>
                      <a:r>
                        <a:rPr lang="en-US" sz="1800" dirty="0" err="1" smtClean="0"/>
                        <a:t>es</a:t>
                      </a:r>
                      <a:r>
                        <a:rPr lang="en-US" sz="1800" dirty="0" smtClean="0"/>
                        <a:t>)</a:t>
                      </a:r>
                      <a:endParaRPr lang="en-US" sz="1800" dirty="0"/>
                    </a:p>
                  </a:txBody>
                  <a:tcPr>
                    <a:lnL w="12700" cap="flat" cmpd="sng" algn="ctr">
                      <a:solidFill>
                        <a:prstClr val="white">
                          <a:lumMod val="50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algn="r"/>
                      <a:r>
                        <a:rPr lang="en-US" sz="1800" dirty="0" smtClean="0">
                          <a:solidFill>
                            <a:srgbClr val="7F7F7F"/>
                          </a:solidFill>
                        </a:rPr>
                        <a:t>1.18</a:t>
                      </a:r>
                      <a:endParaRPr lang="en-US" sz="1800" dirty="0">
                        <a:solidFill>
                          <a:srgbClr val="7F7F7F"/>
                        </a:solidFill>
                      </a:endParaRPr>
                    </a:p>
                  </a:txBody>
                  <a:tcPr>
                    <a:lnL w="12700" cap="flat" cmpd="sng" algn="ctr">
                      <a:solidFill>
                        <a:scrgbClr r="0" g="0" b="0"/>
                      </a:solidFill>
                      <a:prstDash val="solid"/>
                      <a:round/>
                      <a:headEnd type="none" w="med" len="med"/>
                      <a:tailEnd type="none" w="med" len="med"/>
                    </a:lnL>
                  </a:tcPr>
                </a:tc>
                <a:tc>
                  <a:txBody>
                    <a:bodyPr/>
                    <a:lstStyle/>
                    <a:p>
                      <a:pPr algn="r"/>
                      <a:r>
                        <a:rPr lang="en-US" sz="1800" dirty="0" smtClean="0">
                          <a:solidFill>
                            <a:srgbClr val="7F7F7F"/>
                          </a:solidFill>
                        </a:rPr>
                        <a:t>6501</a:t>
                      </a:r>
                      <a:endParaRPr lang="en-US" sz="1800" dirty="0">
                        <a:solidFill>
                          <a:srgbClr val="7F7F7F"/>
                        </a:solidFill>
                      </a:endParaRPr>
                    </a:p>
                  </a:txBody>
                  <a:tcPr>
                    <a:lnR w="12700" cap="flat" cmpd="sng" algn="ctr">
                      <a:solidFill>
                        <a:prstClr val="white">
                          <a:lumMod val="50000"/>
                        </a:prstClr>
                      </a:solidFill>
                      <a:prstDash val="solid"/>
                      <a:round/>
                      <a:headEnd type="none" w="med" len="med"/>
                      <a:tailEnd type="none" w="med" len="med"/>
                    </a:lnR>
                  </a:tcPr>
                </a:tc>
                <a:tc>
                  <a:txBody>
                    <a:bodyPr/>
                    <a:lstStyle/>
                    <a:p>
                      <a:pPr algn="r"/>
                      <a:r>
                        <a:rPr lang="en-US" sz="1800" dirty="0" smtClean="0">
                          <a:solidFill>
                            <a:srgbClr val="7F7F7F"/>
                          </a:solidFill>
                        </a:rPr>
                        <a:t>16506</a:t>
                      </a:r>
                      <a:endParaRPr lang="en-US" sz="1800" dirty="0">
                        <a:solidFill>
                          <a:srgbClr val="7F7F7F"/>
                        </a:solidFill>
                      </a:endParaRPr>
                    </a:p>
                  </a:txBody>
                  <a:tcPr>
                    <a:lnL w="12700" cap="flat" cmpd="sng" algn="ctr">
                      <a:solidFill>
                        <a:prstClr val="white">
                          <a:lumMod val="50000"/>
                        </a:prstClr>
                      </a:solidFill>
                      <a:prstDash val="solid"/>
                      <a:round/>
                      <a:headEnd type="none" w="med" len="med"/>
                      <a:tailEnd type="none" w="med" len="med"/>
                    </a:lnL>
                  </a:tcPr>
                </a:tc>
                <a:tc>
                  <a:txBody>
                    <a:bodyPr/>
                    <a:lstStyle/>
                    <a:p>
                      <a:pPr algn="r"/>
                      <a:r>
                        <a:rPr lang="en-US" sz="1800" dirty="0" smtClean="0">
                          <a:solidFill>
                            <a:srgbClr val="7F7F7F"/>
                          </a:solidFill>
                        </a:rPr>
                        <a:t>59529</a:t>
                      </a:r>
                      <a:endParaRPr lang="en-US" sz="1800" dirty="0">
                        <a:solidFill>
                          <a:srgbClr val="7F7F7F"/>
                        </a:solidFill>
                      </a:endParaRPr>
                    </a:p>
                  </a:txBody>
                  <a:tcPr/>
                </a:tc>
                <a:tc>
                  <a:txBody>
                    <a:bodyPr/>
                    <a:lstStyle/>
                    <a:p>
                      <a:pPr algn="r"/>
                      <a:r>
                        <a:rPr lang="en-US" sz="1800" dirty="0" smtClean="0">
                          <a:solidFill>
                            <a:srgbClr val="7F7F7F"/>
                          </a:solidFill>
                        </a:rPr>
                        <a:t>85</a:t>
                      </a:r>
                      <a:endParaRPr lang="en-US" sz="1800" dirty="0">
                        <a:solidFill>
                          <a:srgbClr val="7F7F7F"/>
                        </a:solidFill>
                      </a:endParaRPr>
                    </a:p>
                  </a:txBody>
                  <a:tcPr>
                    <a:lnR w="12700" cap="flat" cmpd="sng" algn="ctr">
                      <a:solidFill>
                        <a:prstClr val="white">
                          <a:lumMod val="50000"/>
                        </a:prstClr>
                      </a:solidFill>
                      <a:prstDash val="solid"/>
                      <a:round/>
                      <a:headEnd type="none" w="med" len="med"/>
                      <a:tailEnd type="none" w="med" len="med"/>
                    </a:lnR>
                  </a:tcPr>
                </a:tc>
                <a:tc>
                  <a:txBody>
                    <a:bodyPr/>
                    <a:lstStyle/>
                    <a:p>
                      <a:pPr algn="r"/>
                      <a:r>
                        <a:rPr lang="en-US" sz="1800" dirty="0" smtClean="0"/>
                        <a:t>64.4</a:t>
                      </a:r>
                      <a:endParaRPr lang="en-US" sz="1800" dirty="0"/>
                    </a:p>
                  </a:txBody>
                  <a:tcPr>
                    <a:lnL w="12700" cap="flat" cmpd="sng" algn="ctr">
                      <a:solidFill>
                        <a:prstClr val="white">
                          <a:lumMod val="50000"/>
                        </a:prstClr>
                      </a:solidFill>
                      <a:prstDash val="solid"/>
                      <a:round/>
                      <a:headEnd type="none" w="med" len="med"/>
                      <a:tailEnd type="none" w="med" len="med"/>
                    </a:lnL>
                    <a:solidFill>
                      <a:schemeClr val="bg1">
                        <a:lumMod val="85000"/>
                      </a:schemeClr>
                    </a:solidFill>
                  </a:tcPr>
                </a:tc>
                <a:tc>
                  <a:txBody>
                    <a:bodyPr/>
                    <a:lstStyle/>
                    <a:p>
                      <a:pPr algn="r"/>
                      <a:r>
                        <a:rPr lang="en-US" sz="1800" dirty="0" smtClean="0"/>
                        <a:t>64.2</a:t>
                      </a:r>
                      <a:endParaRPr lang="en-US" sz="1800" dirty="0"/>
                    </a:p>
                  </a:txBody>
                  <a:tcPr>
                    <a:lnR w="12700" cap="flat" cmpd="sng" algn="ctr">
                      <a:solidFill>
                        <a:prstClr val="white">
                          <a:lumMod val="50000"/>
                        </a:prstClr>
                      </a:solidFill>
                      <a:prstDash val="solid"/>
                      <a:round/>
                      <a:headEnd type="none" w="med" len="med"/>
                      <a:tailEnd type="none" w="med" len="med"/>
                    </a:lnR>
                    <a:solidFill>
                      <a:schemeClr val="bg1">
                        <a:lumMod val="85000"/>
                      </a:schemeClr>
                    </a:solidFill>
                  </a:tcPr>
                </a:tc>
              </a:tr>
              <a:tr h="129590">
                <a:tc>
                  <a:txBody>
                    <a:bodyPr/>
                    <a:lstStyle/>
                    <a:p>
                      <a:r>
                        <a:rPr lang="en-US" sz="1800" dirty="0" smtClean="0"/>
                        <a:t>Bokmal</a:t>
                      </a:r>
                      <a:r>
                        <a:rPr lang="en-US" sz="1800" baseline="0" dirty="0" smtClean="0"/>
                        <a:t> (no)</a:t>
                      </a:r>
                      <a:endParaRPr lang="en-US" sz="1800" dirty="0"/>
                    </a:p>
                  </a:txBody>
                  <a:tcPr>
                    <a:lnL w="12700" cap="flat" cmpd="sng" algn="ctr">
                      <a:solidFill>
                        <a:prstClr val="white">
                          <a:lumMod val="50000"/>
                        </a:prstClr>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prstClr val="white">
                          <a:lumMod val="50000"/>
                        </a:prstClr>
                      </a:solidFill>
                      <a:prstDash val="solid"/>
                      <a:round/>
                      <a:headEnd type="none" w="med" len="med"/>
                      <a:tailEnd type="none" w="med" len="med"/>
                    </a:lnB>
                  </a:tcPr>
                </a:tc>
                <a:tc>
                  <a:txBody>
                    <a:bodyPr/>
                    <a:lstStyle/>
                    <a:p>
                      <a:pPr algn="r"/>
                      <a:r>
                        <a:rPr lang="en-US" sz="1800" dirty="0" smtClean="0">
                          <a:solidFill>
                            <a:srgbClr val="7F7F7F"/>
                          </a:solidFill>
                        </a:rPr>
                        <a:t>0.41</a:t>
                      </a:r>
                      <a:endParaRPr lang="en-US" sz="1800" dirty="0">
                        <a:solidFill>
                          <a:srgbClr val="7F7F7F"/>
                        </a:solidFill>
                      </a:endParaRPr>
                    </a:p>
                  </a:txBody>
                  <a:tcPr>
                    <a:lnL w="12700" cap="flat" cmpd="sng" algn="ctr">
                      <a:solidFill>
                        <a:scrgbClr r="0" g="0" b="0"/>
                      </a:solidFill>
                      <a:prstDash val="solid"/>
                      <a:round/>
                      <a:headEnd type="none" w="med" len="med"/>
                      <a:tailEnd type="none" w="med" len="med"/>
                    </a:lnL>
                    <a:lnB w="12700" cap="flat" cmpd="sng" algn="ctr">
                      <a:solidFill>
                        <a:prstClr val="white">
                          <a:lumMod val="50000"/>
                        </a:prstClr>
                      </a:solidFill>
                      <a:prstDash val="solid"/>
                      <a:round/>
                      <a:headEnd type="none" w="med" len="med"/>
                      <a:tailEnd type="none" w="med" len="med"/>
                    </a:lnB>
                  </a:tcPr>
                </a:tc>
                <a:tc>
                  <a:txBody>
                    <a:bodyPr/>
                    <a:lstStyle/>
                    <a:p>
                      <a:pPr algn="r"/>
                      <a:r>
                        <a:rPr lang="en-US" sz="1800" dirty="0" smtClean="0">
                          <a:solidFill>
                            <a:srgbClr val="7F7F7F"/>
                          </a:solidFill>
                        </a:rPr>
                        <a:t>5336</a:t>
                      </a:r>
                      <a:endParaRPr lang="en-US" sz="1800" dirty="0">
                        <a:solidFill>
                          <a:srgbClr val="7F7F7F"/>
                        </a:solidFill>
                      </a:endParaRPr>
                    </a:p>
                  </a:txBody>
                  <a:tcPr>
                    <a:lnR w="12700" cap="flat" cmpd="sng" algn="ctr">
                      <a:solidFill>
                        <a:prstClr val="white">
                          <a:lumMod val="50000"/>
                        </a:prstClr>
                      </a:solidFill>
                      <a:prstDash val="solid"/>
                      <a:round/>
                      <a:headEnd type="none" w="med" len="med"/>
                      <a:tailEnd type="none" w="med" len="med"/>
                    </a:lnR>
                    <a:lnB w="12700" cap="flat" cmpd="sng" algn="ctr">
                      <a:solidFill>
                        <a:prstClr val="white">
                          <a:lumMod val="50000"/>
                        </a:prstClr>
                      </a:solidFill>
                      <a:prstDash val="solid"/>
                      <a:round/>
                      <a:headEnd type="none" w="med" len="med"/>
                      <a:tailEnd type="none" w="med" len="med"/>
                    </a:lnB>
                  </a:tcPr>
                </a:tc>
                <a:tc>
                  <a:txBody>
                    <a:bodyPr/>
                    <a:lstStyle/>
                    <a:p>
                      <a:pPr algn="r"/>
                      <a:r>
                        <a:rPr lang="en-US" sz="1800" dirty="0" smtClean="0">
                          <a:solidFill>
                            <a:srgbClr val="7F7F7F"/>
                          </a:solidFill>
                        </a:rPr>
                        <a:t>1225</a:t>
                      </a:r>
                      <a:endParaRPr lang="en-US" sz="1800" dirty="0">
                        <a:solidFill>
                          <a:srgbClr val="7F7F7F"/>
                        </a:solidFill>
                      </a:endParaRPr>
                    </a:p>
                  </a:txBody>
                  <a:tcPr>
                    <a:lnL w="12700" cap="flat" cmpd="sng" algn="ctr">
                      <a:solidFill>
                        <a:prstClr val="white">
                          <a:lumMod val="50000"/>
                        </a:prstClr>
                      </a:solidFill>
                      <a:prstDash val="solid"/>
                      <a:round/>
                      <a:headEnd type="none" w="med" len="med"/>
                      <a:tailEnd type="none" w="med" len="med"/>
                    </a:lnL>
                    <a:lnB w="12700" cap="flat" cmpd="sng" algn="ctr">
                      <a:solidFill>
                        <a:prstClr val="white">
                          <a:lumMod val="50000"/>
                        </a:prstClr>
                      </a:solidFill>
                      <a:prstDash val="solid"/>
                      <a:round/>
                      <a:headEnd type="none" w="med" len="med"/>
                      <a:tailEnd type="none" w="med" len="med"/>
                    </a:lnB>
                  </a:tcPr>
                </a:tc>
                <a:tc>
                  <a:txBody>
                    <a:bodyPr/>
                    <a:lstStyle/>
                    <a:p>
                      <a:pPr algn="r"/>
                      <a:r>
                        <a:rPr lang="en-US" sz="1800" dirty="0" smtClean="0">
                          <a:solidFill>
                            <a:srgbClr val="7F7F7F"/>
                          </a:solidFill>
                        </a:rPr>
                        <a:t>1000</a:t>
                      </a:r>
                      <a:endParaRPr lang="en-US" sz="1800" dirty="0">
                        <a:solidFill>
                          <a:srgbClr val="7F7F7F"/>
                        </a:solidFill>
                      </a:endParaRPr>
                    </a:p>
                  </a:txBody>
                  <a:tcPr>
                    <a:lnB w="12700" cap="flat" cmpd="sng" algn="ctr">
                      <a:solidFill>
                        <a:prstClr val="white">
                          <a:lumMod val="50000"/>
                        </a:prstClr>
                      </a:solidFill>
                      <a:prstDash val="solid"/>
                      <a:round/>
                      <a:headEnd type="none" w="med" len="med"/>
                      <a:tailEnd type="none" w="med" len="med"/>
                    </a:lnB>
                  </a:tcPr>
                </a:tc>
                <a:tc>
                  <a:txBody>
                    <a:bodyPr/>
                    <a:lstStyle/>
                    <a:p>
                      <a:pPr algn="r"/>
                      <a:r>
                        <a:rPr lang="en-US" sz="1800" dirty="0" smtClean="0">
                          <a:solidFill>
                            <a:srgbClr val="7F7F7F"/>
                          </a:solidFill>
                        </a:rPr>
                        <a:t>0</a:t>
                      </a:r>
                      <a:endParaRPr lang="en-US" sz="1800" dirty="0">
                        <a:solidFill>
                          <a:srgbClr val="7F7F7F"/>
                        </a:solidFill>
                      </a:endParaRPr>
                    </a:p>
                  </a:txBody>
                  <a:tcPr>
                    <a:lnR w="12700" cap="flat" cmpd="sng" algn="ctr">
                      <a:solidFill>
                        <a:prstClr val="white">
                          <a:lumMod val="50000"/>
                        </a:prstClr>
                      </a:solidFill>
                      <a:prstDash val="solid"/>
                      <a:round/>
                      <a:headEnd type="none" w="med" len="med"/>
                      <a:tailEnd type="none" w="med" len="med"/>
                    </a:lnR>
                    <a:lnB w="12700" cap="flat" cmpd="sng" algn="ctr">
                      <a:solidFill>
                        <a:prstClr val="white">
                          <a:lumMod val="50000"/>
                        </a:prstClr>
                      </a:solidFill>
                      <a:prstDash val="solid"/>
                      <a:round/>
                      <a:headEnd type="none" w="med" len="med"/>
                      <a:tailEnd type="none" w="med" len="med"/>
                    </a:lnB>
                  </a:tcPr>
                </a:tc>
                <a:tc>
                  <a:txBody>
                    <a:bodyPr/>
                    <a:lstStyle/>
                    <a:p>
                      <a:pPr algn="r"/>
                      <a:r>
                        <a:rPr lang="en-US" sz="1800" dirty="0" smtClean="0"/>
                        <a:t>-</a:t>
                      </a:r>
                      <a:endParaRPr lang="en-US" sz="1800" dirty="0"/>
                    </a:p>
                  </a:txBody>
                  <a:tcPr>
                    <a:lnL w="12700" cap="flat" cmpd="sng" algn="ctr">
                      <a:solidFill>
                        <a:prstClr val="white">
                          <a:lumMod val="50000"/>
                        </a:prstClr>
                      </a:solidFill>
                      <a:prstDash val="solid"/>
                      <a:round/>
                      <a:headEnd type="none" w="med" len="med"/>
                      <a:tailEnd type="none" w="med" len="med"/>
                    </a:lnL>
                    <a:lnB w="12700" cap="flat" cmpd="sng" algn="ctr">
                      <a:solidFill>
                        <a:prstClr val="white">
                          <a:lumMod val="50000"/>
                        </a:prstClr>
                      </a:solidFill>
                      <a:prstDash val="solid"/>
                      <a:round/>
                      <a:headEnd type="none" w="med" len="med"/>
                      <a:tailEnd type="none" w="med" len="med"/>
                    </a:lnB>
                    <a:solidFill>
                      <a:schemeClr val="bg1">
                        <a:lumMod val="85000"/>
                      </a:schemeClr>
                    </a:solidFill>
                  </a:tcPr>
                </a:tc>
                <a:tc>
                  <a:txBody>
                    <a:bodyPr/>
                    <a:lstStyle/>
                    <a:p>
                      <a:pPr algn="r"/>
                      <a:r>
                        <a:rPr lang="en-US" sz="1800" dirty="0" smtClean="0"/>
                        <a:t>71.9</a:t>
                      </a:r>
                      <a:endParaRPr lang="en-US" sz="1800" dirty="0"/>
                    </a:p>
                  </a:txBody>
                  <a:tcPr>
                    <a:lnR w="12700" cap="flat" cmpd="sng" algn="ctr">
                      <a:solidFill>
                        <a:prstClr val="white">
                          <a:lumMod val="50000"/>
                        </a:prstClr>
                      </a:solidFill>
                      <a:prstDash val="solid"/>
                      <a:round/>
                      <a:headEnd type="none" w="med" len="med"/>
                      <a:tailEnd type="none" w="med" len="med"/>
                    </a:lnR>
                    <a:lnB w="12700" cap="flat" cmpd="sng" algn="ctr">
                      <a:solidFill>
                        <a:prstClr val="white">
                          <a:lumMod val="50000"/>
                        </a:prstClr>
                      </a:solidFill>
                      <a:prstDash val="solid"/>
                      <a:round/>
                      <a:headEnd type="none" w="med" len="med"/>
                      <a:tailEnd type="none" w="med" len="med"/>
                    </a:lnB>
                    <a:solidFill>
                      <a:schemeClr val="bg1">
                        <a:lumMod val="85000"/>
                      </a:schemeClr>
                    </a:solidFill>
                  </a:tcPr>
                </a:tc>
              </a:tr>
            </a:tbl>
          </a:graphicData>
        </a:graphic>
      </p:graphicFrame>
      <p:cxnSp>
        <p:nvCxnSpPr>
          <p:cNvPr id="10" name="Straight Arrow Connector 9"/>
          <p:cNvCxnSpPr/>
          <p:nvPr/>
        </p:nvCxnSpPr>
        <p:spPr>
          <a:xfrm>
            <a:off x="8470900" y="1993900"/>
            <a:ext cx="2768600" cy="1714500"/>
          </a:xfrm>
          <a:prstGeom prst="straightConnector1">
            <a:avLst/>
          </a:prstGeom>
          <a:ln w="1905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76300" y="5600700"/>
            <a:ext cx="9753600" cy="368300"/>
          </a:xfrm>
          <a:prstGeom prst="rect">
            <a:avLst/>
          </a:prstGeom>
          <a:solidFill>
            <a:srgbClr val="D9D9D9"/>
          </a:solidFill>
        </p:spPr>
        <p:txBody>
          <a:bodyPr wrap="none" lIns="0" tIns="0" rIns="0" bIns="0" rtlCol="0">
            <a:noAutofit/>
          </a:bodyPr>
          <a:lstStyle/>
          <a:p>
            <a:pPr>
              <a:lnSpc>
                <a:spcPct val="90000"/>
              </a:lnSpc>
            </a:pPr>
            <a:r>
              <a:rPr lang="en-US" sz="2400" dirty="0" smtClean="0"/>
              <a:t>How close can the cross-lingual sentiment classifier get to this ideal system?</a:t>
            </a:r>
          </a:p>
        </p:txBody>
      </p:sp>
    </p:spTree>
    <p:extLst>
      <p:ext uri="{BB962C8B-B14F-4D97-AF65-F5344CB8AC3E}">
        <p14:creationId xmlns:p14="http://schemas.microsoft.com/office/powerpoint/2010/main" val="242810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NLP for every language.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43</a:t>
            </a:fld>
            <a:endParaRPr lang="en-US" dirty="0"/>
          </a:p>
        </p:txBody>
      </p:sp>
      <p:grpSp>
        <p:nvGrpSpPr>
          <p:cNvPr id="22" name="Group 21"/>
          <p:cNvGrpSpPr/>
          <p:nvPr/>
        </p:nvGrpSpPr>
        <p:grpSpPr>
          <a:xfrm>
            <a:off x="1316517" y="1954841"/>
            <a:ext cx="3576636" cy="488745"/>
            <a:chOff x="918583" y="1954841"/>
            <a:chExt cx="3576636" cy="488745"/>
          </a:xfrm>
          <a:solidFill>
            <a:schemeClr val="bg1">
              <a:lumMod val="85000"/>
            </a:schemeClr>
          </a:solidFill>
        </p:grpSpPr>
        <p:sp>
          <p:nvSpPr>
            <p:cNvPr id="11" name="Rounded Rectangle 10"/>
            <p:cNvSpPr/>
            <p:nvPr/>
          </p:nvSpPr>
          <p:spPr>
            <a:xfrm>
              <a:off x="956126" y="1954841"/>
              <a:ext cx="3539093" cy="413799"/>
            </a:xfrm>
            <a:prstGeom prst="roundRect">
              <a:avLst/>
            </a:prstGeom>
            <a:grp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We want sentiment analysis.</a:t>
              </a:r>
              <a:endParaRPr lang="en-US" dirty="0"/>
            </a:p>
          </p:txBody>
        </p:sp>
        <p:sp>
          <p:nvSpPr>
            <p:cNvPr id="12" name="Moon 11"/>
            <p:cNvSpPr/>
            <p:nvPr/>
          </p:nvSpPr>
          <p:spPr>
            <a:xfrm rot="11936533">
              <a:off x="918583" y="1984811"/>
              <a:ext cx="268967" cy="458775"/>
            </a:xfrm>
            <a:prstGeom prst="moon">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nvGrpSpPr>
          <p:cNvPr id="33" name="Group 32"/>
          <p:cNvGrpSpPr/>
          <p:nvPr/>
        </p:nvGrpSpPr>
        <p:grpSpPr>
          <a:xfrm>
            <a:off x="1333455" y="3347607"/>
            <a:ext cx="4229149" cy="488745"/>
            <a:chOff x="825450" y="3030107"/>
            <a:chExt cx="4229149" cy="488745"/>
          </a:xfrm>
          <a:solidFill>
            <a:schemeClr val="bg1">
              <a:lumMod val="85000"/>
            </a:schemeClr>
          </a:solidFill>
        </p:grpSpPr>
        <p:sp>
          <p:nvSpPr>
            <p:cNvPr id="24" name="Rounded Rectangle 23"/>
            <p:cNvSpPr/>
            <p:nvPr/>
          </p:nvSpPr>
          <p:spPr>
            <a:xfrm>
              <a:off x="855088" y="3030107"/>
              <a:ext cx="4199511" cy="413799"/>
            </a:xfrm>
            <a:prstGeom prst="roundRect">
              <a:avLst/>
            </a:prstGeom>
            <a:grp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Great! Now we need it in </a:t>
              </a:r>
              <a:r>
                <a:rPr lang="en-US" i="1" dirty="0" smtClean="0"/>
                <a:t>five</a:t>
              </a:r>
              <a:r>
                <a:rPr lang="en-US" dirty="0" smtClean="0"/>
                <a:t> languages</a:t>
              </a:r>
              <a:endParaRPr lang="en-US" dirty="0"/>
            </a:p>
          </p:txBody>
        </p:sp>
        <p:sp>
          <p:nvSpPr>
            <p:cNvPr id="25" name="Moon 24"/>
            <p:cNvSpPr/>
            <p:nvPr/>
          </p:nvSpPr>
          <p:spPr>
            <a:xfrm rot="11936533">
              <a:off x="825450" y="3060077"/>
              <a:ext cx="212344" cy="458775"/>
            </a:xfrm>
            <a:prstGeom prst="moon">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nvGrpSpPr>
          <p:cNvPr id="32" name="Group 31"/>
          <p:cNvGrpSpPr/>
          <p:nvPr/>
        </p:nvGrpSpPr>
        <p:grpSpPr>
          <a:xfrm>
            <a:off x="1324990" y="4736141"/>
            <a:ext cx="3526415" cy="488745"/>
            <a:chOff x="783117" y="4418641"/>
            <a:chExt cx="3526415" cy="488745"/>
          </a:xfrm>
          <a:solidFill>
            <a:schemeClr val="bg1">
              <a:lumMod val="85000"/>
            </a:schemeClr>
          </a:solidFill>
        </p:grpSpPr>
        <p:sp>
          <p:nvSpPr>
            <p:cNvPr id="30" name="Rounded Rectangle 29"/>
            <p:cNvSpPr/>
            <p:nvPr/>
          </p:nvSpPr>
          <p:spPr>
            <a:xfrm>
              <a:off x="820659" y="4418641"/>
              <a:ext cx="3488873" cy="413799"/>
            </a:xfrm>
            <a:prstGeom prst="roundRect">
              <a:avLst/>
            </a:prstGeom>
            <a:grp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Can we have it in </a:t>
              </a:r>
              <a:r>
                <a:rPr lang="en-US" i="1" dirty="0" smtClean="0"/>
                <a:t>35 </a:t>
              </a:r>
              <a:r>
                <a:rPr lang="en-US" dirty="0" smtClean="0"/>
                <a:t>languages</a:t>
              </a:r>
              <a:r>
                <a:rPr lang="en-US" i="1" dirty="0" smtClean="0"/>
                <a:t>?</a:t>
              </a:r>
              <a:endParaRPr lang="en-US" dirty="0"/>
            </a:p>
          </p:txBody>
        </p:sp>
        <p:sp>
          <p:nvSpPr>
            <p:cNvPr id="31" name="Moon 30"/>
            <p:cNvSpPr/>
            <p:nvPr/>
          </p:nvSpPr>
          <p:spPr>
            <a:xfrm rot="11936533">
              <a:off x="783117" y="4448611"/>
              <a:ext cx="268967" cy="458775"/>
            </a:xfrm>
            <a:prstGeom prst="moon">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nvGrpSpPr>
          <p:cNvPr id="40" name="Group 39"/>
          <p:cNvGrpSpPr/>
          <p:nvPr/>
        </p:nvGrpSpPr>
        <p:grpSpPr>
          <a:xfrm>
            <a:off x="6934203" y="2327374"/>
            <a:ext cx="3089753" cy="488745"/>
            <a:chOff x="6832599" y="2327374"/>
            <a:chExt cx="3089753" cy="488745"/>
          </a:xfrm>
        </p:grpSpPr>
        <p:sp>
          <p:nvSpPr>
            <p:cNvPr id="38" name="Rounded Rectangle 37"/>
            <p:cNvSpPr/>
            <p:nvPr/>
          </p:nvSpPr>
          <p:spPr>
            <a:xfrm flipH="1">
              <a:off x="6832599" y="2327374"/>
              <a:ext cx="3052208" cy="413799"/>
            </a:xfrm>
            <a:prstGeom prst="roundRect">
              <a:avLst/>
            </a:prstGeom>
            <a:solidFill>
              <a:srgbClr val="CCFFCC"/>
            </a:solid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OK, here’s a tool for English.</a:t>
              </a:r>
              <a:endParaRPr lang="en-US" dirty="0"/>
            </a:p>
          </p:txBody>
        </p:sp>
        <p:sp>
          <p:nvSpPr>
            <p:cNvPr id="39" name="Moon 38"/>
            <p:cNvSpPr/>
            <p:nvPr/>
          </p:nvSpPr>
          <p:spPr>
            <a:xfrm rot="9663467" flipH="1">
              <a:off x="9653385" y="2357344"/>
              <a:ext cx="268967" cy="458775"/>
            </a:xfrm>
            <a:prstGeom prst="moon">
              <a:avLst/>
            </a:prstGeom>
            <a:solidFill>
              <a:srgbClr val="CCFFC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nvGrpSpPr>
          <p:cNvPr id="52" name="Group 51"/>
          <p:cNvGrpSpPr/>
          <p:nvPr/>
        </p:nvGrpSpPr>
        <p:grpSpPr>
          <a:xfrm>
            <a:off x="7763931" y="4147708"/>
            <a:ext cx="2310821" cy="488745"/>
            <a:chOff x="7763931" y="4147708"/>
            <a:chExt cx="2310821" cy="488745"/>
          </a:xfrm>
        </p:grpSpPr>
        <p:sp>
          <p:nvSpPr>
            <p:cNvPr id="45" name="Rounded Rectangle 44"/>
            <p:cNvSpPr/>
            <p:nvPr/>
          </p:nvSpPr>
          <p:spPr>
            <a:xfrm flipH="1">
              <a:off x="7763931" y="4147708"/>
              <a:ext cx="2222474" cy="413799"/>
            </a:xfrm>
            <a:prstGeom prst="roundRect">
              <a:avLst/>
            </a:prstGeom>
            <a:solidFill>
              <a:srgbClr val="CCFFCC"/>
            </a:solid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Sure, here you go.</a:t>
              </a:r>
              <a:endParaRPr lang="en-US" dirty="0"/>
            </a:p>
          </p:txBody>
        </p:sp>
        <p:sp>
          <p:nvSpPr>
            <p:cNvPr id="46" name="Moon 45"/>
            <p:cNvSpPr/>
            <p:nvPr/>
          </p:nvSpPr>
          <p:spPr>
            <a:xfrm rot="9663467" flipH="1">
              <a:off x="9805785" y="4177678"/>
              <a:ext cx="268967" cy="458775"/>
            </a:xfrm>
            <a:prstGeom prst="moon">
              <a:avLst/>
            </a:prstGeom>
            <a:solidFill>
              <a:srgbClr val="CCFFC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nvGrpSpPr>
          <p:cNvPr id="50" name="Group 49"/>
          <p:cNvGrpSpPr/>
          <p:nvPr/>
        </p:nvGrpSpPr>
        <p:grpSpPr>
          <a:xfrm>
            <a:off x="9084734" y="5730973"/>
            <a:ext cx="947686" cy="488745"/>
            <a:chOff x="8746066" y="5172173"/>
            <a:chExt cx="947686" cy="488745"/>
          </a:xfrm>
        </p:grpSpPr>
        <p:sp>
          <p:nvSpPr>
            <p:cNvPr id="48" name="Rounded Rectangle 47"/>
            <p:cNvSpPr/>
            <p:nvPr/>
          </p:nvSpPr>
          <p:spPr>
            <a:xfrm flipH="1">
              <a:off x="8746066" y="5172173"/>
              <a:ext cx="910139" cy="413799"/>
            </a:xfrm>
            <a:prstGeom prst="roundRect">
              <a:avLst/>
            </a:prstGeom>
            <a:solidFill>
              <a:srgbClr val="CCFFCC"/>
            </a:solid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uh…</a:t>
              </a:r>
              <a:endParaRPr lang="en-US" dirty="0"/>
            </a:p>
          </p:txBody>
        </p:sp>
        <p:sp>
          <p:nvSpPr>
            <p:cNvPr id="49" name="Moon 48"/>
            <p:cNvSpPr/>
            <p:nvPr/>
          </p:nvSpPr>
          <p:spPr>
            <a:xfrm rot="9663467" flipH="1">
              <a:off x="9424785" y="5202143"/>
              <a:ext cx="268967" cy="458775"/>
            </a:xfrm>
            <a:prstGeom prst="moon">
              <a:avLst/>
            </a:prstGeom>
            <a:solidFill>
              <a:srgbClr val="CCFFC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sp>
        <p:nvSpPr>
          <p:cNvPr id="55" name="TextBox 54"/>
          <p:cNvSpPr txBox="1"/>
          <p:nvPr/>
        </p:nvSpPr>
        <p:spPr>
          <a:xfrm>
            <a:off x="6578600" y="4648200"/>
            <a:ext cx="914400" cy="914400"/>
          </a:xfrm>
          <a:prstGeom prst="rect">
            <a:avLst/>
          </a:prstGeom>
          <a:noFill/>
        </p:spPr>
        <p:txBody>
          <a:bodyPr wrap="none" lIns="0" tIns="0" rIns="0" bIns="0" rtlCol="0">
            <a:noAutofit/>
          </a:bodyPr>
          <a:lstStyle/>
          <a:p>
            <a:pPr>
              <a:lnSpc>
                <a:spcPct val="90000"/>
              </a:lnSpc>
            </a:pPr>
            <a:endParaRPr lang="en-US" dirty="0" smtClean="0"/>
          </a:p>
        </p:txBody>
      </p:sp>
    </p:spTree>
    <p:extLst>
      <p:ext uri="{BB962C8B-B14F-4D97-AF65-F5344CB8AC3E}">
        <p14:creationId xmlns:p14="http://schemas.microsoft.com/office/powerpoint/2010/main" val="4063178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44</a:t>
            </a:fld>
            <a:endParaRPr lang="en-US" dirty="0"/>
          </a:p>
        </p:txBody>
      </p:sp>
      <p:sp>
        <p:nvSpPr>
          <p:cNvPr id="5" name="Text Placeholder 4"/>
          <p:cNvSpPr>
            <a:spLocks noGrp="1"/>
          </p:cNvSpPr>
          <p:nvPr>
            <p:ph type="body" sz="quarter" idx="13"/>
          </p:nvPr>
        </p:nvSpPr>
        <p:spPr/>
        <p:txBody>
          <a:bodyPr/>
          <a:lstStyle/>
          <a:p>
            <a:r>
              <a:rPr lang="en-US" dirty="0" smtClean="0"/>
              <a:t>Language has many similarities</a:t>
            </a:r>
          </a:p>
          <a:p>
            <a:r>
              <a:rPr lang="en-US" dirty="0" smtClean="0"/>
              <a:t>But there are important differences:</a:t>
            </a:r>
          </a:p>
          <a:p>
            <a:r>
              <a:rPr lang="en-US" dirty="0"/>
              <a:t>	</a:t>
            </a:r>
            <a:r>
              <a:rPr lang="en-US" dirty="0" err="1" smtClean="0"/>
              <a:t>polysyme</a:t>
            </a:r>
            <a:r>
              <a:rPr lang="en-US" dirty="0" smtClean="0"/>
              <a:t> etc.</a:t>
            </a:r>
            <a:endParaRPr lang="en-US" dirty="0"/>
          </a:p>
        </p:txBody>
      </p:sp>
    </p:spTree>
    <p:extLst>
      <p:ext uri="{BB962C8B-B14F-4D97-AF65-F5344CB8AC3E}">
        <p14:creationId xmlns:p14="http://schemas.microsoft.com/office/powerpoint/2010/main" val="1395497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approaches to multilingual </a:t>
            </a:r>
            <a:r>
              <a:rPr lang="en-US" dirty="0" err="1" smtClean="0"/>
              <a:t>embeddings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45</a:t>
            </a:fld>
            <a:endParaRPr lang="en-US" dirty="0"/>
          </a:p>
        </p:txBody>
      </p:sp>
      <p:sp>
        <p:nvSpPr>
          <p:cNvPr id="5" name="Text Placeholder 4"/>
          <p:cNvSpPr>
            <a:spLocks noGrp="1"/>
          </p:cNvSpPr>
          <p:nvPr>
            <p:ph type="body" sz="quarter" idx="13"/>
          </p:nvPr>
        </p:nvSpPr>
        <p:spPr/>
        <p:txBody>
          <a:bodyPr/>
          <a:lstStyle/>
          <a:p>
            <a:r>
              <a:rPr lang="en-US" dirty="0" smtClean="0"/>
              <a:t>Learn bilingual </a:t>
            </a:r>
            <a:r>
              <a:rPr lang="en-US" dirty="0" err="1" smtClean="0"/>
              <a:t>embeddings</a:t>
            </a:r>
            <a:endParaRPr lang="en-US" dirty="0" smtClean="0"/>
          </a:p>
          <a:p>
            <a:r>
              <a:rPr lang="en-US" dirty="0" smtClean="0"/>
              <a:t>Require parallel corpora to constrain the monolingual spaces</a:t>
            </a:r>
            <a:endParaRPr lang="en-US" dirty="0"/>
          </a:p>
        </p:txBody>
      </p:sp>
    </p:spTree>
    <p:extLst>
      <p:ext uri="{BB962C8B-B14F-4D97-AF65-F5344CB8AC3E}">
        <p14:creationId xmlns:p14="http://schemas.microsoft.com/office/powerpoint/2010/main" val="3049088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specific emphasis on social media (Twitter)</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46</a:t>
            </a:fld>
            <a:endParaRPr lang="en-US" dirty="0"/>
          </a:p>
        </p:txBody>
      </p:sp>
      <p:sp>
        <p:nvSpPr>
          <p:cNvPr id="5" name="Text Placeholder 4"/>
          <p:cNvSpPr>
            <a:spLocks noGrp="1"/>
          </p:cNvSpPr>
          <p:nvPr>
            <p:ph type="body" sz="quarter" idx="13"/>
          </p:nvPr>
        </p:nvSpPr>
        <p:spPr/>
        <p:txBody>
          <a:bodyPr/>
          <a:lstStyle/>
          <a:p>
            <a:r>
              <a:rPr lang="en-US" dirty="0" smtClean="0"/>
              <a:t>Language ID is non trivial</a:t>
            </a:r>
          </a:p>
          <a:p>
            <a:r>
              <a:rPr lang="en-US" dirty="0" smtClean="0"/>
              <a:t>Parallel corpora not always available</a:t>
            </a:r>
          </a:p>
          <a:p>
            <a:r>
              <a:rPr lang="en-US" dirty="0" smtClean="0"/>
              <a:t>Need to go beyond just two languages (bilingual </a:t>
            </a:r>
            <a:r>
              <a:rPr lang="en-US" dirty="0" err="1" smtClean="0"/>
              <a:t>embedings</a:t>
            </a:r>
            <a:r>
              <a:rPr lang="en-US" dirty="0" smtClean="0"/>
              <a:t>)</a:t>
            </a:r>
            <a:endParaRPr lang="en-US" dirty="0"/>
          </a:p>
        </p:txBody>
      </p:sp>
    </p:spTree>
    <p:extLst>
      <p:ext uri="{BB962C8B-B14F-4D97-AF65-F5344CB8AC3E}">
        <p14:creationId xmlns:p14="http://schemas.microsoft.com/office/powerpoint/2010/main" val="1426565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approach:</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47</a:t>
            </a:fld>
            <a:endParaRPr lang="en-US" dirty="0"/>
          </a:p>
        </p:txBody>
      </p:sp>
      <p:sp>
        <p:nvSpPr>
          <p:cNvPr id="7" name="TextBox 6"/>
          <p:cNvSpPr txBox="1"/>
          <p:nvPr/>
        </p:nvSpPr>
        <p:spPr>
          <a:xfrm>
            <a:off x="2740659" y="3325597"/>
            <a:ext cx="1888380" cy="685174"/>
          </a:xfrm>
          <a:prstGeom prst="rect">
            <a:avLst/>
          </a:prstGeom>
          <a:noFill/>
        </p:spPr>
        <p:txBody>
          <a:bodyPr wrap="none" lIns="0" tIns="0" rIns="0" bIns="0" rtlCol="0">
            <a:noAutofit/>
          </a:bodyPr>
          <a:lstStyle/>
          <a:p>
            <a:pPr>
              <a:lnSpc>
                <a:spcPct val="90000"/>
              </a:lnSpc>
            </a:pPr>
            <a:r>
              <a:rPr lang="en-US" b="1" dirty="0" smtClean="0"/>
              <a:t>Large multilingual</a:t>
            </a:r>
          </a:p>
          <a:p>
            <a:pPr>
              <a:lnSpc>
                <a:spcPct val="90000"/>
              </a:lnSpc>
            </a:pPr>
            <a:r>
              <a:rPr lang="en-US" b="1" dirty="0" smtClean="0"/>
              <a:t>text corpus</a:t>
            </a:r>
          </a:p>
        </p:txBody>
      </p:sp>
      <p:sp>
        <p:nvSpPr>
          <p:cNvPr id="8" name="TextBox 7"/>
          <p:cNvSpPr txBox="1"/>
          <p:nvPr/>
        </p:nvSpPr>
        <p:spPr>
          <a:xfrm>
            <a:off x="5316200" y="3327594"/>
            <a:ext cx="1702557" cy="666466"/>
          </a:xfrm>
          <a:prstGeom prst="rect">
            <a:avLst/>
          </a:prstGeom>
          <a:noFill/>
        </p:spPr>
        <p:txBody>
          <a:bodyPr wrap="none" lIns="0" tIns="0" rIns="0" bIns="0" rtlCol="0">
            <a:noAutofit/>
          </a:bodyPr>
          <a:lstStyle/>
          <a:p>
            <a:pPr>
              <a:lnSpc>
                <a:spcPct val="90000"/>
              </a:lnSpc>
            </a:pPr>
            <a:r>
              <a:rPr lang="en-US" b="1" dirty="0" smtClean="0"/>
              <a:t>Word translation</a:t>
            </a:r>
          </a:p>
          <a:p>
            <a:pPr>
              <a:lnSpc>
                <a:spcPct val="90000"/>
              </a:lnSpc>
            </a:pPr>
            <a:r>
              <a:rPr lang="en-US" b="1" dirty="0" smtClean="0"/>
              <a:t>dictionaries</a:t>
            </a:r>
          </a:p>
        </p:txBody>
      </p:sp>
      <p:sp>
        <p:nvSpPr>
          <p:cNvPr id="9" name="TextBox 8"/>
          <p:cNvSpPr txBox="1"/>
          <p:nvPr/>
        </p:nvSpPr>
        <p:spPr>
          <a:xfrm>
            <a:off x="8052276" y="3329589"/>
            <a:ext cx="1266065" cy="798162"/>
          </a:xfrm>
          <a:prstGeom prst="rect">
            <a:avLst/>
          </a:prstGeom>
          <a:noFill/>
        </p:spPr>
        <p:txBody>
          <a:bodyPr wrap="none" lIns="0" tIns="0" rIns="0" bIns="0" rtlCol="0">
            <a:noAutofit/>
          </a:bodyPr>
          <a:lstStyle/>
          <a:p>
            <a:pPr>
              <a:lnSpc>
                <a:spcPct val="90000"/>
              </a:lnSpc>
            </a:pPr>
            <a:r>
              <a:rPr lang="en-US" b="1" dirty="0" smtClean="0"/>
              <a:t>Multilingual </a:t>
            </a:r>
          </a:p>
          <a:p>
            <a:pPr>
              <a:lnSpc>
                <a:spcPct val="90000"/>
              </a:lnSpc>
            </a:pPr>
            <a:r>
              <a:rPr lang="en-US" b="1" dirty="0" smtClean="0"/>
              <a:t>embedding</a:t>
            </a:r>
          </a:p>
        </p:txBody>
      </p:sp>
      <p:sp>
        <p:nvSpPr>
          <p:cNvPr id="10" name="TextBox 9"/>
          <p:cNvSpPr txBox="1"/>
          <p:nvPr/>
        </p:nvSpPr>
        <p:spPr>
          <a:xfrm>
            <a:off x="4733815" y="3175192"/>
            <a:ext cx="367649" cy="568193"/>
          </a:xfrm>
          <a:prstGeom prst="rect">
            <a:avLst/>
          </a:prstGeom>
          <a:noFill/>
        </p:spPr>
        <p:txBody>
          <a:bodyPr wrap="none" lIns="0" tIns="0" rIns="0" bIns="0" rtlCol="0">
            <a:noAutofit/>
          </a:bodyPr>
          <a:lstStyle/>
          <a:p>
            <a:pPr>
              <a:lnSpc>
                <a:spcPct val="90000"/>
              </a:lnSpc>
            </a:pPr>
            <a:r>
              <a:rPr lang="en-US" sz="3600" b="1" dirty="0" smtClean="0"/>
              <a:t>+</a:t>
            </a:r>
          </a:p>
        </p:txBody>
      </p:sp>
      <p:sp>
        <p:nvSpPr>
          <p:cNvPr id="11" name="TextBox 10"/>
          <p:cNvSpPr txBox="1"/>
          <p:nvPr/>
        </p:nvSpPr>
        <p:spPr>
          <a:xfrm>
            <a:off x="7338270" y="3177188"/>
            <a:ext cx="367649" cy="568193"/>
          </a:xfrm>
          <a:prstGeom prst="rect">
            <a:avLst/>
          </a:prstGeom>
          <a:noFill/>
        </p:spPr>
        <p:txBody>
          <a:bodyPr wrap="none" lIns="0" tIns="0" rIns="0" bIns="0" rtlCol="0">
            <a:noAutofit/>
          </a:bodyPr>
          <a:lstStyle/>
          <a:p>
            <a:pPr>
              <a:lnSpc>
                <a:spcPct val="90000"/>
              </a:lnSpc>
            </a:pPr>
            <a:r>
              <a:rPr lang="en-US" sz="3600" b="1" dirty="0"/>
              <a:t>=</a:t>
            </a:r>
            <a:endParaRPr lang="en-US" sz="3600" b="1" dirty="0" smtClean="0"/>
          </a:p>
        </p:txBody>
      </p:sp>
      <p:grpSp>
        <p:nvGrpSpPr>
          <p:cNvPr id="36" name="Group 35"/>
          <p:cNvGrpSpPr/>
          <p:nvPr/>
        </p:nvGrpSpPr>
        <p:grpSpPr>
          <a:xfrm>
            <a:off x="1865580" y="1675554"/>
            <a:ext cx="2815697" cy="1582913"/>
            <a:chOff x="1865580" y="1675554"/>
            <a:chExt cx="2815697" cy="1582913"/>
          </a:xfrm>
        </p:grpSpPr>
        <p:sp>
          <p:nvSpPr>
            <p:cNvPr id="12" name="Folded Corner 11"/>
            <p:cNvSpPr/>
            <p:nvPr/>
          </p:nvSpPr>
          <p:spPr>
            <a:xfrm>
              <a:off x="1998035" y="20424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5" name="Folded Corner 14"/>
            <p:cNvSpPr/>
            <p:nvPr/>
          </p:nvSpPr>
          <p:spPr>
            <a:xfrm>
              <a:off x="2150435" y="21948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Folded Corner 15"/>
            <p:cNvSpPr/>
            <p:nvPr/>
          </p:nvSpPr>
          <p:spPr>
            <a:xfrm>
              <a:off x="2302835" y="23472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EN</a:t>
              </a:r>
              <a:endParaRPr lang="en-US" dirty="0"/>
            </a:p>
          </p:txBody>
        </p:sp>
        <p:sp>
          <p:nvSpPr>
            <p:cNvPr id="17" name="Folded Corner 16"/>
            <p:cNvSpPr/>
            <p:nvPr/>
          </p:nvSpPr>
          <p:spPr>
            <a:xfrm>
              <a:off x="3016362" y="2104642"/>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 name="Folded Corner 17"/>
            <p:cNvSpPr/>
            <p:nvPr/>
          </p:nvSpPr>
          <p:spPr>
            <a:xfrm>
              <a:off x="3168762" y="2257042"/>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FR</a:t>
              </a:r>
              <a:endParaRPr lang="en-US" dirty="0"/>
            </a:p>
          </p:txBody>
        </p:sp>
        <p:sp>
          <p:nvSpPr>
            <p:cNvPr id="19" name="Folded Corner 18"/>
            <p:cNvSpPr/>
            <p:nvPr/>
          </p:nvSpPr>
          <p:spPr>
            <a:xfrm>
              <a:off x="3886865" y="2118910"/>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0" name="Folded Corner 19"/>
            <p:cNvSpPr/>
            <p:nvPr/>
          </p:nvSpPr>
          <p:spPr>
            <a:xfrm>
              <a:off x="4039265" y="2271310"/>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ES</a:t>
              </a:r>
              <a:endParaRPr lang="en-US" dirty="0"/>
            </a:p>
          </p:txBody>
        </p:sp>
        <p:sp>
          <p:nvSpPr>
            <p:cNvPr id="21" name="TextBox 20"/>
            <p:cNvSpPr txBox="1"/>
            <p:nvPr/>
          </p:nvSpPr>
          <p:spPr>
            <a:xfrm>
              <a:off x="1865580" y="1680113"/>
              <a:ext cx="760199" cy="331805"/>
            </a:xfrm>
            <a:prstGeom prst="rect">
              <a:avLst/>
            </a:prstGeom>
            <a:noFill/>
          </p:spPr>
          <p:txBody>
            <a:bodyPr wrap="none" lIns="0" tIns="0" rIns="0" bIns="0" rtlCol="0">
              <a:noAutofit/>
            </a:bodyPr>
            <a:lstStyle/>
            <a:p>
              <a:pPr>
                <a:lnSpc>
                  <a:spcPct val="90000"/>
                </a:lnSpc>
              </a:pPr>
              <a:r>
                <a:rPr lang="en-US" dirty="0"/>
                <a:t>E</a:t>
              </a:r>
              <a:r>
                <a:rPr lang="en-US" dirty="0" smtClean="0"/>
                <a:t>nglish</a:t>
              </a:r>
            </a:p>
          </p:txBody>
        </p:sp>
        <p:sp>
          <p:nvSpPr>
            <p:cNvPr id="22" name="TextBox 21"/>
            <p:cNvSpPr txBox="1"/>
            <p:nvPr/>
          </p:nvSpPr>
          <p:spPr>
            <a:xfrm>
              <a:off x="2931294" y="1675554"/>
              <a:ext cx="760199" cy="331805"/>
            </a:xfrm>
            <a:prstGeom prst="rect">
              <a:avLst/>
            </a:prstGeom>
            <a:noFill/>
          </p:spPr>
          <p:txBody>
            <a:bodyPr wrap="none" lIns="0" tIns="0" rIns="0" bIns="0" rtlCol="0">
              <a:noAutofit/>
            </a:bodyPr>
            <a:lstStyle/>
            <a:p>
              <a:pPr>
                <a:lnSpc>
                  <a:spcPct val="90000"/>
                </a:lnSpc>
              </a:pPr>
              <a:r>
                <a:rPr lang="en-US" dirty="0" smtClean="0"/>
                <a:t>French</a:t>
              </a:r>
            </a:p>
          </p:txBody>
        </p:sp>
        <p:sp>
          <p:nvSpPr>
            <p:cNvPr id="23" name="TextBox 22"/>
            <p:cNvSpPr txBox="1"/>
            <p:nvPr/>
          </p:nvSpPr>
          <p:spPr>
            <a:xfrm>
              <a:off x="3882844" y="1685265"/>
              <a:ext cx="760199" cy="331805"/>
            </a:xfrm>
            <a:prstGeom prst="rect">
              <a:avLst/>
            </a:prstGeom>
            <a:noFill/>
          </p:spPr>
          <p:txBody>
            <a:bodyPr wrap="none" lIns="0" tIns="0" rIns="0" bIns="0" rtlCol="0">
              <a:noAutofit/>
            </a:bodyPr>
            <a:lstStyle/>
            <a:p>
              <a:pPr>
                <a:lnSpc>
                  <a:spcPct val="90000"/>
                </a:lnSpc>
              </a:pPr>
              <a:r>
                <a:rPr lang="en-US" dirty="0" smtClean="0"/>
                <a:t>Spanish</a:t>
              </a:r>
            </a:p>
          </p:txBody>
        </p:sp>
      </p:grpSp>
      <p:sp>
        <p:nvSpPr>
          <p:cNvPr id="24" name="TextBox 23"/>
          <p:cNvSpPr txBox="1"/>
          <p:nvPr/>
        </p:nvSpPr>
        <p:spPr>
          <a:xfrm>
            <a:off x="5314475" y="2346194"/>
            <a:ext cx="636341" cy="864313"/>
          </a:xfrm>
          <a:prstGeom prst="rect">
            <a:avLst/>
          </a:prstGeom>
          <a:solidFill>
            <a:schemeClr val="tx1">
              <a:lumMod val="20000"/>
              <a:lumOff val="80000"/>
            </a:schemeClr>
          </a:solidFill>
        </p:spPr>
        <p:txBody>
          <a:bodyPr wrap="none" lIns="0" tIns="0" rIns="0" bIns="0" rtlCol="0">
            <a:noAutofit/>
          </a:bodyPr>
          <a:lstStyle/>
          <a:p>
            <a:pPr>
              <a:lnSpc>
                <a:spcPct val="90000"/>
              </a:lnSpc>
            </a:pPr>
            <a:r>
              <a:rPr lang="en-US" dirty="0" smtClean="0"/>
              <a:t>red</a:t>
            </a:r>
          </a:p>
          <a:p>
            <a:pPr>
              <a:lnSpc>
                <a:spcPct val="90000"/>
              </a:lnSpc>
            </a:pPr>
            <a:r>
              <a:rPr lang="en-US" dirty="0" smtClean="0"/>
              <a:t>rouge</a:t>
            </a:r>
          </a:p>
          <a:p>
            <a:pPr>
              <a:lnSpc>
                <a:spcPct val="90000"/>
              </a:lnSpc>
            </a:pPr>
            <a:r>
              <a:rPr lang="en-US" dirty="0" err="1" smtClean="0"/>
              <a:t>rojo</a:t>
            </a:r>
            <a:endParaRPr lang="en-US" dirty="0" smtClean="0"/>
          </a:p>
        </p:txBody>
      </p:sp>
      <p:sp>
        <p:nvSpPr>
          <p:cNvPr id="25" name="TextBox 24"/>
          <p:cNvSpPr txBox="1"/>
          <p:nvPr/>
        </p:nvSpPr>
        <p:spPr>
          <a:xfrm>
            <a:off x="6094779" y="2327367"/>
            <a:ext cx="636341" cy="864313"/>
          </a:xfrm>
          <a:prstGeom prst="rect">
            <a:avLst/>
          </a:prstGeom>
          <a:solidFill>
            <a:schemeClr val="tx1">
              <a:lumMod val="20000"/>
              <a:lumOff val="80000"/>
            </a:schemeClr>
          </a:solidFill>
        </p:spPr>
        <p:txBody>
          <a:bodyPr wrap="none" lIns="0" tIns="0" rIns="0" bIns="0" rtlCol="0">
            <a:noAutofit/>
          </a:bodyPr>
          <a:lstStyle/>
          <a:p>
            <a:pPr>
              <a:lnSpc>
                <a:spcPct val="90000"/>
              </a:lnSpc>
            </a:pPr>
            <a:r>
              <a:rPr lang="en-US" dirty="0" smtClean="0"/>
              <a:t>king</a:t>
            </a:r>
          </a:p>
          <a:p>
            <a:pPr>
              <a:lnSpc>
                <a:spcPct val="90000"/>
              </a:lnSpc>
            </a:pPr>
            <a:r>
              <a:rPr lang="en-US" dirty="0" err="1" smtClean="0"/>
              <a:t>roi</a:t>
            </a:r>
            <a:endParaRPr lang="en-US" dirty="0" smtClean="0"/>
          </a:p>
        </p:txBody>
      </p:sp>
      <p:sp>
        <p:nvSpPr>
          <p:cNvPr id="26" name="Folded Corner 25"/>
          <p:cNvSpPr/>
          <p:nvPr/>
        </p:nvSpPr>
        <p:spPr>
          <a:xfrm>
            <a:off x="1451721" y="3508149"/>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NO</a:t>
            </a:r>
            <a:endParaRPr lang="en-US" dirty="0"/>
          </a:p>
        </p:txBody>
      </p:sp>
      <p:sp>
        <p:nvSpPr>
          <p:cNvPr id="27" name="Folded Corner 26"/>
          <p:cNvSpPr/>
          <p:nvPr/>
        </p:nvSpPr>
        <p:spPr>
          <a:xfrm>
            <a:off x="2331918" y="3903121"/>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ZH</a:t>
            </a:r>
            <a:endParaRPr lang="en-US" dirty="0"/>
          </a:p>
        </p:txBody>
      </p:sp>
      <p:sp>
        <p:nvSpPr>
          <p:cNvPr id="28" name="Folded Corner 27"/>
          <p:cNvSpPr/>
          <p:nvPr/>
        </p:nvSpPr>
        <p:spPr>
          <a:xfrm>
            <a:off x="3202421" y="3960196"/>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HI</a:t>
            </a:r>
            <a:endParaRPr lang="en-US" dirty="0"/>
          </a:p>
        </p:txBody>
      </p:sp>
      <p:sp>
        <p:nvSpPr>
          <p:cNvPr id="29" name="Folded Corner 28"/>
          <p:cNvSpPr/>
          <p:nvPr/>
        </p:nvSpPr>
        <p:spPr>
          <a:xfrm>
            <a:off x="3987301" y="3760431"/>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BN</a:t>
            </a:r>
            <a:endParaRPr lang="en-US" dirty="0"/>
          </a:p>
        </p:txBody>
      </p:sp>
      <p:sp>
        <p:nvSpPr>
          <p:cNvPr id="30" name="TextBox 29"/>
          <p:cNvSpPr txBox="1"/>
          <p:nvPr/>
        </p:nvSpPr>
        <p:spPr>
          <a:xfrm>
            <a:off x="1371229" y="4453435"/>
            <a:ext cx="760199" cy="331805"/>
          </a:xfrm>
          <a:prstGeom prst="rect">
            <a:avLst/>
          </a:prstGeom>
          <a:noFill/>
        </p:spPr>
        <p:txBody>
          <a:bodyPr wrap="none" lIns="0" tIns="0" rIns="0" bIns="0" rtlCol="0">
            <a:noAutofit/>
          </a:bodyPr>
          <a:lstStyle/>
          <a:p>
            <a:pPr>
              <a:lnSpc>
                <a:spcPct val="90000"/>
              </a:lnSpc>
            </a:pPr>
            <a:r>
              <a:rPr lang="en-US" dirty="0" smtClean="0"/>
              <a:t>Bokmal</a:t>
            </a:r>
          </a:p>
        </p:txBody>
      </p:sp>
      <p:sp>
        <p:nvSpPr>
          <p:cNvPr id="31" name="TextBox 30"/>
          <p:cNvSpPr txBox="1"/>
          <p:nvPr/>
        </p:nvSpPr>
        <p:spPr>
          <a:xfrm>
            <a:off x="2251426" y="4862676"/>
            <a:ext cx="760199" cy="331805"/>
          </a:xfrm>
          <a:prstGeom prst="rect">
            <a:avLst/>
          </a:prstGeom>
          <a:noFill/>
        </p:spPr>
        <p:txBody>
          <a:bodyPr wrap="none" lIns="0" tIns="0" rIns="0" bIns="0" rtlCol="0">
            <a:noAutofit/>
          </a:bodyPr>
          <a:lstStyle/>
          <a:p>
            <a:pPr>
              <a:lnSpc>
                <a:spcPct val="90000"/>
              </a:lnSpc>
            </a:pPr>
            <a:r>
              <a:rPr lang="en-US" dirty="0" smtClean="0"/>
              <a:t>Chinese</a:t>
            </a:r>
          </a:p>
        </p:txBody>
      </p:sp>
      <p:sp>
        <p:nvSpPr>
          <p:cNvPr id="32" name="TextBox 31"/>
          <p:cNvSpPr txBox="1"/>
          <p:nvPr/>
        </p:nvSpPr>
        <p:spPr>
          <a:xfrm>
            <a:off x="3217247" y="4915193"/>
            <a:ext cx="760199" cy="331805"/>
          </a:xfrm>
          <a:prstGeom prst="rect">
            <a:avLst/>
          </a:prstGeom>
          <a:noFill/>
        </p:spPr>
        <p:txBody>
          <a:bodyPr wrap="none" lIns="0" tIns="0" rIns="0" bIns="0" rtlCol="0">
            <a:noAutofit/>
          </a:bodyPr>
          <a:lstStyle/>
          <a:p>
            <a:pPr>
              <a:lnSpc>
                <a:spcPct val="90000"/>
              </a:lnSpc>
            </a:pPr>
            <a:r>
              <a:rPr lang="en-US" dirty="0" smtClean="0"/>
              <a:t>Hindi</a:t>
            </a:r>
          </a:p>
        </p:txBody>
      </p:sp>
      <p:sp>
        <p:nvSpPr>
          <p:cNvPr id="33" name="TextBox 32"/>
          <p:cNvSpPr txBox="1"/>
          <p:nvPr/>
        </p:nvSpPr>
        <p:spPr>
          <a:xfrm>
            <a:off x="4011822" y="4710870"/>
            <a:ext cx="760199" cy="331805"/>
          </a:xfrm>
          <a:prstGeom prst="rect">
            <a:avLst/>
          </a:prstGeom>
          <a:noFill/>
        </p:spPr>
        <p:txBody>
          <a:bodyPr wrap="none" lIns="0" tIns="0" rIns="0" bIns="0" rtlCol="0">
            <a:noAutofit/>
          </a:bodyPr>
          <a:lstStyle/>
          <a:p>
            <a:pPr>
              <a:lnSpc>
                <a:spcPct val="90000"/>
              </a:lnSpc>
            </a:pPr>
            <a:r>
              <a:rPr lang="en-US" dirty="0" smtClean="0"/>
              <a:t>Bangla</a:t>
            </a:r>
          </a:p>
        </p:txBody>
      </p:sp>
      <p:sp>
        <p:nvSpPr>
          <p:cNvPr id="34" name="TextBox 33"/>
          <p:cNvSpPr txBox="1"/>
          <p:nvPr/>
        </p:nvSpPr>
        <p:spPr>
          <a:xfrm>
            <a:off x="3156772" y="5491911"/>
            <a:ext cx="5905020" cy="666466"/>
          </a:xfrm>
          <a:prstGeom prst="rect">
            <a:avLst/>
          </a:prstGeom>
          <a:solidFill>
            <a:srgbClr val="DFDFDF"/>
          </a:solidFill>
        </p:spPr>
        <p:txBody>
          <a:bodyPr wrap="none" lIns="0" tIns="0" rIns="0" bIns="0" rtlCol="0">
            <a:noAutofit/>
          </a:bodyPr>
          <a:lstStyle/>
          <a:p>
            <a:pPr>
              <a:lnSpc>
                <a:spcPct val="90000"/>
              </a:lnSpc>
            </a:pPr>
            <a:r>
              <a:rPr lang="en-US" b="1" dirty="0" smtClean="0"/>
              <a:t>Avoid language ID by merging vocabularies naively:</a:t>
            </a:r>
          </a:p>
          <a:p>
            <a:pPr>
              <a:lnSpc>
                <a:spcPct val="90000"/>
              </a:lnSpc>
            </a:pPr>
            <a:r>
              <a:rPr lang="en-US" b="1" dirty="0" smtClean="0"/>
              <a:t>car in English and car in Spanish will share same vector!</a:t>
            </a:r>
          </a:p>
        </p:txBody>
      </p:sp>
      <p:sp>
        <p:nvSpPr>
          <p:cNvPr id="35" name="TextBox 34"/>
          <p:cNvSpPr txBox="1"/>
          <p:nvPr/>
        </p:nvSpPr>
        <p:spPr>
          <a:xfrm>
            <a:off x="7945373" y="2394154"/>
            <a:ext cx="1416101" cy="802084"/>
          </a:xfrm>
          <a:prstGeom prst="rect">
            <a:avLst/>
          </a:prstGeom>
          <a:solidFill>
            <a:schemeClr val="tx1">
              <a:lumMod val="20000"/>
              <a:lumOff val="80000"/>
            </a:schemeClr>
          </a:solidFill>
        </p:spPr>
        <p:txBody>
          <a:bodyPr wrap="none" lIns="0" tIns="0" rIns="0" bIns="0" rtlCol="0">
            <a:noAutofit/>
          </a:bodyPr>
          <a:lstStyle/>
          <a:p>
            <a:pPr>
              <a:lnSpc>
                <a:spcPct val="90000"/>
              </a:lnSpc>
            </a:pPr>
            <a:r>
              <a:rPr lang="en-US" dirty="0" smtClean="0"/>
              <a:t>good ≈ </a:t>
            </a:r>
            <a:r>
              <a:rPr lang="en-US" dirty="0" err="1" smtClean="0"/>
              <a:t>bueno</a:t>
            </a:r>
            <a:endParaRPr lang="en-US" dirty="0" smtClean="0"/>
          </a:p>
          <a:p>
            <a:pPr>
              <a:lnSpc>
                <a:spcPct val="90000"/>
              </a:lnSpc>
            </a:pPr>
            <a:r>
              <a:rPr lang="en-US" dirty="0" smtClean="0"/>
              <a:t>queen ≈ </a:t>
            </a:r>
            <a:r>
              <a:rPr lang="en-US" dirty="0" err="1" smtClean="0"/>
              <a:t>reine</a:t>
            </a:r>
            <a:endParaRPr lang="en-US" dirty="0" smtClean="0"/>
          </a:p>
          <a:p>
            <a:pPr>
              <a:lnSpc>
                <a:spcPct val="90000"/>
              </a:lnSpc>
            </a:pPr>
            <a:r>
              <a:rPr lang="en-US" dirty="0" smtClean="0"/>
              <a:t>…</a:t>
            </a:r>
          </a:p>
        </p:txBody>
      </p:sp>
    </p:spTree>
    <p:extLst>
      <p:ext uri="{BB962C8B-B14F-4D97-AF65-F5344CB8AC3E}">
        <p14:creationId xmlns:p14="http://schemas.microsoft.com/office/powerpoint/2010/main" val="93857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a:t>
            </a:r>
            <a:r>
              <a:rPr lang="en-US" dirty="0" err="1" smtClean="0"/>
              <a:t>embeddings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48</a:t>
            </a:fld>
            <a:endParaRPr lang="en-US" dirty="0"/>
          </a:p>
        </p:txBody>
      </p:sp>
      <p:sp>
        <p:nvSpPr>
          <p:cNvPr id="6" name="Rectangle 5"/>
          <p:cNvSpPr/>
          <p:nvPr/>
        </p:nvSpPr>
        <p:spPr>
          <a:xfrm>
            <a:off x="850678" y="1606034"/>
            <a:ext cx="5903516" cy="369332"/>
          </a:xfrm>
          <a:prstGeom prst="rect">
            <a:avLst/>
          </a:prstGeom>
        </p:spPr>
        <p:txBody>
          <a:bodyPr wrap="none">
            <a:spAutoFit/>
          </a:bodyPr>
          <a:lstStyle/>
          <a:p>
            <a:r>
              <a:rPr lang="en-US" dirty="0"/>
              <a:t>“You shall know a word by the company it keeps.” </a:t>
            </a:r>
            <a:r>
              <a:rPr lang="en-US" dirty="0" smtClean="0"/>
              <a:t>– J.R. Firth</a:t>
            </a:r>
            <a:endParaRPr lang="en-US" dirty="0"/>
          </a:p>
        </p:txBody>
      </p:sp>
      <p:sp>
        <p:nvSpPr>
          <p:cNvPr id="11" name="Rectangle 10"/>
          <p:cNvSpPr/>
          <p:nvPr/>
        </p:nvSpPr>
        <p:spPr>
          <a:xfrm>
            <a:off x="799878" y="4882634"/>
            <a:ext cx="6188000" cy="369332"/>
          </a:xfrm>
          <a:prstGeom prst="rect">
            <a:avLst/>
          </a:prstGeom>
        </p:spPr>
        <p:txBody>
          <a:bodyPr wrap="none">
            <a:spAutoFit/>
          </a:bodyPr>
          <a:lstStyle/>
          <a:p>
            <a:r>
              <a:rPr lang="en-US" dirty="0" smtClean="0"/>
              <a:t>Trained on English: king – man + woman ≈ queen </a:t>
            </a:r>
            <a:r>
              <a:rPr lang="en-US" dirty="0" smtClean="0">
                <a:solidFill>
                  <a:srgbClr val="A6A6A6"/>
                </a:solidFill>
              </a:rPr>
              <a:t>[</a:t>
            </a:r>
            <a:r>
              <a:rPr lang="en-US" dirty="0" err="1" smtClean="0">
                <a:solidFill>
                  <a:srgbClr val="A6A6A6"/>
                </a:solidFill>
              </a:rPr>
              <a:t>Mikolov</a:t>
            </a:r>
            <a:r>
              <a:rPr lang="en-US" dirty="0" smtClean="0">
                <a:solidFill>
                  <a:srgbClr val="A6A6A6"/>
                </a:solidFill>
              </a:rPr>
              <a:t> et al]</a:t>
            </a:r>
            <a:endParaRPr lang="en-US" dirty="0">
              <a:solidFill>
                <a:srgbClr val="A6A6A6"/>
              </a:solidFill>
            </a:endParaRPr>
          </a:p>
        </p:txBody>
      </p:sp>
      <p:sp>
        <p:nvSpPr>
          <p:cNvPr id="12" name="Rectangle 11"/>
          <p:cNvSpPr/>
          <p:nvPr/>
        </p:nvSpPr>
        <p:spPr>
          <a:xfrm>
            <a:off x="799878" y="5263634"/>
            <a:ext cx="4794665" cy="369332"/>
          </a:xfrm>
          <a:prstGeom prst="rect">
            <a:avLst/>
          </a:prstGeom>
        </p:spPr>
        <p:txBody>
          <a:bodyPr wrap="none">
            <a:spAutoFit/>
          </a:bodyPr>
          <a:lstStyle/>
          <a:p>
            <a:r>
              <a:rPr lang="en-US" dirty="0" smtClean="0"/>
              <a:t>Trained on French: </a:t>
            </a:r>
            <a:r>
              <a:rPr lang="en-US" dirty="0" err="1" smtClean="0"/>
              <a:t>roi</a:t>
            </a:r>
            <a:r>
              <a:rPr lang="en-US" dirty="0" smtClean="0"/>
              <a:t> – </a:t>
            </a:r>
            <a:r>
              <a:rPr lang="en-US" dirty="0" err="1" smtClean="0"/>
              <a:t>homme</a:t>
            </a:r>
            <a:r>
              <a:rPr lang="en-US" dirty="0" smtClean="0"/>
              <a:t> + femme ≈ </a:t>
            </a:r>
            <a:r>
              <a:rPr lang="en-US" dirty="0" err="1" smtClean="0"/>
              <a:t>reine</a:t>
            </a:r>
            <a:endParaRPr lang="en-US" dirty="0"/>
          </a:p>
        </p:txBody>
      </p:sp>
      <p:sp>
        <p:nvSpPr>
          <p:cNvPr id="15" name="TextBox 14"/>
          <p:cNvSpPr txBox="1"/>
          <p:nvPr/>
        </p:nvSpPr>
        <p:spPr>
          <a:xfrm>
            <a:off x="2057400" y="5753100"/>
            <a:ext cx="6413500" cy="520700"/>
          </a:xfrm>
          <a:prstGeom prst="rect">
            <a:avLst/>
          </a:prstGeom>
          <a:noFill/>
        </p:spPr>
        <p:txBody>
          <a:bodyPr wrap="none" lIns="0" tIns="0" rIns="0" bIns="0" rtlCol="0">
            <a:noAutofit/>
          </a:bodyPr>
          <a:lstStyle/>
          <a:p>
            <a:pPr>
              <a:lnSpc>
                <a:spcPct val="90000"/>
              </a:lnSpc>
            </a:pPr>
            <a:r>
              <a:rPr lang="en-US" dirty="0" smtClean="0"/>
              <a:t>In other words, languages share a lot of common structure.</a:t>
            </a:r>
          </a:p>
          <a:p>
            <a:pPr>
              <a:lnSpc>
                <a:spcPct val="90000"/>
              </a:lnSpc>
            </a:pPr>
            <a:r>
              <a:rPr lang="en-US" dirty="0" smtClean="0"/>
              <a:t>We just need to contort the spaces so they lie on top of each other</a:t>
            </a:r>
          </a:p>
        </p:txBody>
      </p:sp>
      <p:grpSp>
        <p:nvGrpSpPr>
          <p:cNvPr id="35" name="Group 34"/>
          <p:cNvGrpSpPr/>
          <p:nvPr/>
        </p:nvGrpSpPr>
        <p:grpSpPr>
          <a:xfrm>
            <a:off x="6197600" y="2514600"/>
            <a:ext cx="2032000" cy="1574800"/>
            <a:chOff x="6197600" y="2514600"/>
            <a:chExt cx="2032000" cy="1574800"/>
          </a:xfrm>
        </p:grpSpPr>
        <p:grpSp>
          <p:nvGrpSpPr>
            <p:cNvPr id="33" name="Group 32"/>
            <p:cNvGrpSpPr/>
            <p:nvPr/>
          </p:nvGrpSpPr>
          <p:grpSpPr>
            <a:xfrm>
              <a:off x="7239000" y="3403600"/>
              <a:ext cx="990600" cy="685800"/>
              <a:chOff x="7239000" y="3403600"/>
              <a:chExt cx="990600" cy="685800"/>
            </a:xfrm>
          </p:grpSpPr>
          <p:sp>
            <p:nvSpPr>
              <p:cNvPr id="17" name="Oval 16"/>
              <p:cNvSpPr/>
              <p:nvPr/>
            </p:nvSpPr>
            <p:spPr>
              <a:xfrm>
                <a:off x="72390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2" name="TextBox 21"/>
              <p:cNvSpPr txBox="1"/>
              <p:nvPr/>
            </p:nvSpPr>
            <p:spPr>
              <a:xfrm>
                <a:off x="7353300" y="3492500"/>
                <a:ext cx="876300" cy="596900"/>
              </a:xfrm>
              <a:prstGeom prst="rect">
                <a:avLst/>
              </a:prstGeom>
              <a:noFill/>
            </p:spPr>
            <p:txBody>
              <a:bodyPr wrap="square" lIns="0" tIns="0" rIns="0" bIns="0" rtlCol="0">
                <a:noAutofit/>
              </a:bodyPr>
              <a:lstStyle/>
              <a:p>
                <a:pPr>
                  <a:lnSpc>
                    <a:spcPct val="90000"/>
                  </a:lnSpc>
                </a:pPr>
                <a:r>
                  <a:rPr lang="en-US" dirty="0" smtClean="0"/>
                  <a:t>French</a:t>
                </a:r>
              </a:p>
              <a:p>
                <a:pPr>
                  <a:lnSpc>
                    <a:spcPct val="90000"/>
                  </a:lnSpc>
                </a:pPr>
                <a:r>
                  <a:rPr lang="en-US" dirty="0" smtClean="0"/>
                  <a:t>Context</a:t>
                </a:r>
              </a:p>
            </p:txBody>
          </p:sp>
        </p:grpSp>
        <p:grpSp>
          <p:nvGrpSpPr>
            <p:cNvPr id="32" name="Group 31"/>
            <p:cNvGrpSpPr/>
            <p:nvPr/>
          </p:nvGrpSpPr>
          <p:grpSpPr>
            <a:xfrm>
              <a:off x="6197600" y="2514600"/>
              <a:ext cx="914400" cy="495300"/>
              <a:chOff x="6197600" y="2514600"/>
              <a:chExt cx="914400" cy="495300"/>
            </a:xfrm>
          </p:grpSpPr>
          <p:sp>
            <p:nvSpPr>
              <p:cNvPr id="20" name="Oval 19"/>
              <p:cNvSpPr/>
              <p:nvPr/>
            </p:nvSpPr>
            <p:spPr>
              <a:xfrm>
                <a:off x="6197600" y="25146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4" name="TextBox 23"/>
              <p:cNvSpPr txBox="1"/>
              <p:nvPr/>
            </p:nvSpPr>
            <p:spPr>
              <a:xfrm>
                <a:off x="6299200" y="2616200"/>
                <a:ext cx="812800" cy="342900"/>
              </a:xfrm>
              <a:prstGeom prst="rect">
                <a:avLst/>
              </a:prstGeom>
              <a:noFill/>
            </p:spPr>
            <p:txBody>
              <a:bodyPr wrap="square" lIns="0" tIns="0" rIns="0" bIns="0" rtlCol="0">
                <a:noAutofit/>
              </a:bodyPr>
              <a:lstStyle/>
              <a:p>
                <a:pPr>
                  <a:lnSpc>
                    <a:spcPct val="90000"/>
                  </a:lnSpc>
                </a:pPr>
                <a:r>
                  <a:rPr lang="en-US" dirty="0" smtClean="0"/>
                  <a:t>rouge</a:t>
                </a:r>
              </a:p>
            </p:txBody>
          </p:sp>
        </p:grpSp>
        <p:cxnSp>
          <p:nvCxnSpPr>
            <p:cNvPr id="25" name="Straight Arrow Connector 24"/>
            <p:cNvCxnSpPr>
              <a:stCxn id="20" idx="5"/>
              <a:endCxn id="17" idx="1"/>
            </p:cNvCxnSpPr>
            <p:nvPr/>
          </p:nvCxnSpPr>
          <p:spPr>
            <a:xfrm>
              <a:off x="6837168" y="29373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3098800" y="3403600"/>
            <a:ext cx="2070100" cy="1485900"/>
            <a:chOff x="3098800" y="3403600"/>
            <a:chExt cx="2070100" cy="1485900"/>
          </a:xfrm>
        </p:grpSpPr>
        <p:grpSp>
          <p:nvGrpSpPr>
            <p:cNvPr id="30" name="Group 29"/>
            <p:cNvGrpSpPr/>
            <p:nvPr/>
          </p:nvGrpSpPr>
          <p:grpSpPr>
            <a:xfrm>
              <a:off x="3098800" y="3403600"/>
              <a:ext cx="977900" cy="673100"/>
              <a:chOff x="3098800" y="3403600"/>
              <a:chExt cx="977900" cy="673100"/>
            </a:xfrm>
          </p:grpSpPr>
          <p:sp>
            <p:nvSpPr>
              <p:cNvPr id="18" name="Oval 17"/>
              <p:cNvSpPr/>
              <p:nvPr/>
            </p:nvSpPr>
            <p:spPr>
              <a:xfrm>
                <a:off x="30988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1" name="TextBox 20"/>
              <p:cNvSpPr txBox="1"/>
              <p:nvPr/>
            </p:nvSpPr>
            <p:spPr>
              <a:xfrm>
                <a:off x="3200400" y="3479800"/>
                <a:ext cx="876300" cy="596900"/>
              </a:xfrm>
              <a:prstGeom prst="rect">
                <a:avLst/>
              </a:prstGeom>
              <a:noFill/>
            </p:spPr>
            <p:txBody>
              <a:bodyPr wrap="square" lIns="0" tIns="0" rIns="0" bIns="0" rtlCol="0">
                <a:noAutofit/>
              </a:bodyPr>
              <a:lstStyle/>
              <a:p>
                <a:pPr>
                  <a:lnSpc>
                    <a:spcPct val="90000"/>
                  </a:lnSpc>
                </a:pPr>
                <a:r>
                  <a:rPr lang="en-US" dirty="0" smtClean="0"/>
                  <a:t>English</a:t>
                </a:r>
              </a:p>
              <a:p>
                <a:pPr>
                  <a:lnSpc>
                    <a:spcPct val="90000"/>
                  </a:lnSpc>
                </a:pPr>
                <a:r>
                  <a:rPr lang="en-US" dirty="0" smtClean="0"/>
                  <a:t>Context</a:t>
                </a:r>
              </a:p>
            </p:txBody>
          </p:sp>
        </p:grpSp>
        <p:grpSp>
          <p:nvGrpSpPr>
            <p:cNvPr id="31" name="Group 30"/>
            <p:cNvGrpSpPr/>
            <p:nvPr/>
          </p:nvGrpSpPr>
          <p:grpSpPr>
            <a:xfrm>
              <a:off x="4419600" y="4394200"/>
              <a:ext cx="749300" cy="495300"/>
              <a:chOff x="4419600" y="4394200"/>
              <a:chExt cx="749300" cy="495300"/>
            </a:xfrm>
          </p:grpSpPr>
          <p:sp>
            <p:nvSpPr>
              <p:cNvPr id="19" name="Oval 18"/>
              <p:cNvSpPr/>
              <p:nvPr/>
            </p:nvSpPr>
            <p:spPr>
              <a:xfrm>
                <a:off x="4419600" y="43942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3" name="TextBox 22"/>
              <p:cNvSpPr txBox="1"/>
              <p:nvPr/>
            </p:nvSpPr>
            <p:spPr>
              <a:xfrm>
                <a:off x="4660900" y="4521200"/>
                <a:ext cx="508000" cy="292100"/>
              </a:xfrm>
              <a:prstGeom prst="rect">
                <a:avLst/>
              </a:prstGeom>
              <a:noFill/>
            </p:spPr>
            <p:txBody>
              <a:bodyPr wrap="square" lIns="0" tIns="0" rIns="0" bIns="0" rtlCol="0">
                <a:noAutofit/>
              </a:bodyPr>
              <a:lstStyle/>
              <a:p>
                <a:pPr>
                  <a:lnSpc>
                    <a:spcPct val="90000"/>
                  </a:lnSpc>
                </a:pPr>
                <a:r>
                  <a:rPr lang="en-US" dirty="0" smtClean="0"/>
                  <a:t>red</a:t>
                </a:r>
              </a:p>
            </p:txBody>
          </p:sp>
        </p:grpSp>
        <p:cxnSp>
          <p:nvCxnSpPr>
            <p:cNvPr id="26" name="Straight Arrow Connector 25"/>
            <p:cNvCxnSpPr/>
            <p:nvPr/>
          </p:nvCxnSpPr>
          <p:spPr>
            <a:xfrm>
              <a:off x="3966968" y="39279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p:cNvCxnSpPr>
            <a:stCxn id="20" idx="3"/>
          </p:cNvCxnSpPr>
          <p:nvPr/>
        </p:nvCxnSpPr>
        <p:spPr>
          <a:xfrm flipH="1">
            <a:off x="5059168" y="2937365"/>
            <a:ext cx="1248164" cy="1529370"/>
          </a:xfrm>
          <a:prstGeom prst="straightConnector1">
            <a:avLst/>
          </a:prstGeom>
          <a:ln w="38100" cmpd="sng">
            <a:solidFill>
              <a:srgbClr val="3366FF"/>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3890129" y="2762250"/>
            <a:ext cx="3564771" cy="1969963"/>
            <a:chOff x="3890129" y="2762250"/>
            <a:chExt cx="3564771" cy="1969963"/>
          </a:xfrm>
        </p:grpSpPr>
        <p:cxnSp>
          <p:nvCxnSpPr>
            <p:cNvPr id="28" name="Straight Arrow Connector 27"/>
            <p:cNvCxnSpPr>
              <a:stCxn id="20" idx="2"/>
              <a:endCxn id="18" idx="7"/>
            </p:cNvCxnSpPr>
            <p:nvPr/>
          </p:nvCxnSpPr>
          <p:spPr>
            <a:xfrm flipH="1">
              <a:off x="3890129" y="2762250"/>
              <a:ext cx="2307471" cy="738063"/>
            </a:xfrm>
            <a:prstGeom prst="straightConnector1">
              <a:avLst/>
            </a:prstGeom>
            <a:ln w="38100" cmpd="sng">
              <a:solidFill>
                <a:schemeClr val="accent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147429" y="3994150"/>
              <a:ext cx="2307471" cy="738063"/>
            </a:xfrm>
            <a:prstGeom prst="straightConnector1">
              <a:avLst/>
            </a:prstGeom>
            <a:ln w="38100" cmpd="sng">
              <a:solidFill>
                <a:schemeClr val="accent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398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Monolingual Word </a:t>
            </a:r>
            <a:r>
              <a:rPr lang="en-US" dirty="0" err="1" smtClean="0"/>
              <a:t>Embeddings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49</a:t>
            </a:fld>
            <a:endParaRPr lang="en-US" dirty="0"/>
          </a:p>
        </p:txBody>
      </p:sp>
      <p:sp>
        <p:nvSpPr>
          <p:cNvPr id="6" name="Rectangle 5"/>
          <p:cNvSpPr/>
          <p:nvPr/>
        </p:nvSpPr>
        <p:spPr>
          <a:xfrm>
            <a:off x="431578" y="1415534"/>
            <a:ext cx="9048245" cy="523220"/>
          </a:xfrm>
          <a:prstGeom prst="rect">
            <a:avLst/>
          </a:prstGeom>
        </p:spPr>
        <p:txBody>
          <a:bodyPr wrap="none">
            <a:spAutoFit/>
          </a:bodyPr>
          <a:lstStyle/>
          <a:p>
            <a:r>
              <a:rPr lang="en-US" sz="2800" i="1" dirty="0" smtClean="0">
                <a:solidFill>
                  <a:schemeClr val="bg1">
                    <a:lumMod val="65000"/>
                  </a:schemeClr>
                </a:solidFill>
              </a:rPr>
              <a:t>“You </a:t>
            </a:r>
            <a:r>
              <a:rPr lang="en-US" sz="2800" i="1" dirty="0">
                <a:solidFill>
                  <a:schemeClr val="bg1">
                    <a:lumMod val="65000"/>
                  </a:schemeClr>
                </a:solidFill>
              </a:rPr>
              <a:t>shall know a word by the company it </a:t>
            </a:r>
            <a:r>
              <a:rPr lang="en-US" sz="2800" i="1" dirty="0" smtClean="0">
                <a:solidFill>
                  <a:schemeClr val="bg1">
                    <a:lumMod val="65000"/>
                  </a:schemeClr>
                </a:solidFill>
              </a:rPr>
              <a:t>keeps”. </a:t>
            </a:r>
            <a:r>
              <a:rPr lang="en-US" sz="2800" dirty="0" smtClean="0">
                <a:solidFill>
                  <a:schemeClr val="bg1">
                    <a:lumMod val="65000"/>
                  </a:schemeClr>
                </a:solidFill>
              </a:rPr>
              <a:t>– J.R. Firth</a:t>
            </a:r>
            <a:endParaRPr lang="en-US" sz="2800" dirty="0">
              <a:solidFill>
                <a:schemeClr val="bg1">
                  <a:lumMod val="65000"/>
                </a:schemeClr>
              </a:solidFill>
            </a:endParaRPr>
          </a:p>
        </p:txBody>
      </p:sp>
      <p:sp>
        <p:nvSpPr>
          <p:cNvPr id="11" name="Rectangle 10"/>
          <p:cNvSpPr/>
          <p:nvPr/>
        </p:nvSpPr>
        <p:spPr>
          <a:xfrm>
            <a:off x="799878" y="4882634"/>
            <a:ext cx="8166117" cy="461665"/>
          </a:xfrm>
          <a:prstGeom prst="rect">
            <a:avLst/>
          </a:prstGeom>
        </p:spPr>
        <p:txBody>
          <a:bodyPr wrap="none">
            <a:spAutoFit/>
          </a:bodyPr>
          <a:lstStyle/>
          <a:p>
            <a:r>
              <a:rPr lang="en-US" sz="2400" b="1" dirty="0" smtClean="0"/>
              <a:t>Trained on English: </a:t>
            </a:r>
            <a:r>
              <a:rPr lang="en-US" sz="2400" dirty="0" smtClean="0"/>
              <a:t>king – man + woman ≈ queen </a:t>
            </a:r>
            <a:r>
              <a:rPr lang="en-US" sz="2400" dirty="0" smtClean="0">
                <a:solidFill>
                  <a:srgbClr val="A6A6A6"/>
                </a:solidFill>
              </a:rPr>
              <a:t>[</a:t>
            </a:r>
            <a:r>
              <a:rPr lang="en-US" sz="2400" dirty="0" err="1" smtClean="0">
                <a:solidFill>
                  <a:srgbClr val="A6A6A6"/>
                </a:solidFill>
              </a:rPr>
              <a:t>Mikolov</a:t>
            </a:r>
            <a:r>
              <a:rPr lang="en-US" sz="2400" dirty="0" smtClean="0">
                <a:solidFill>
                  <a:srgbClr val="A6A6A6"/>
                </a:solidFill>
              </a:rPr>
              <a:t> et al</a:t>
            </a:r>
            <a:r>
              <a:rPr lang="en-US" dirty="0" smtClean="0">
                <a:solidFill>
                  <a:srgbClr val="A6A6A6"/>
                </a:solidFill>
              </a:rPr>
              <a:t>]</a:t>
            </a:r>
            <a:endParaRPr lang="en-US" dirty="0">
              <a:solidFill>
                <a:srgbClr val="A6A6A6"/>
              </a:solidFill>
            </a:endParaRPr>
          </a:p>
        </p:txBody>
      </p:sp>
      <p:sp>
        <p:nvSpPr>
          <p:cNvPr id="12" name="Rectangle 11"/>
          <p:cNvSpPr/>
          <p:nvPr/>
        </p:nvSpPr>
        <p:spPr>
          <a:xfrm>
            <a:off x="799878" y="5454134"/>
            <a:ext cx="6331330" cy="461665"/>
          </a:xfrm>
          <a:prstGeom prst="rect">
            <a:avLst/>
          </a:prstGeom>
        </p:spPr>
        <p:txBody>
          <a:bodyPr wrap="none">
            <a:spAutoFit/>
          </a:bodyPr>
          <a:lstStyle/>
          <a:p>
            <a:r>
              <a:rPr lang="en-US" sz="2400" b="1" dirty="0" smtClean="0"/>
              <a:t>Trained on French: </a:t>
            </a:r>
            <a:r>
              <a:rPr lang="en-US" sz="2400" dirty="0" err="1" smtClean="0"/>
              <a:t>roi</a:t>
            </a:r>
            <a:r>
              <a:rPr lang="en-US" sz="2400" dirty="0" smtClean="0"/>
              <a:t> – </a:t>
            </a:r>
            <a:r>
              <a:rPr lang="en-US" sz="2400" dirty="0" err="1" smtClean="0"/>
              <a:t>homme</a:t>
            </a:r>
            <a:r>
              <a:rPr lang="en-US" sz="2400" dirty="0" smtClean="0"/>
              <a:t> + femme ≈ </a:t>
            </a:r>
            <a:r>
              <a:rPr lang="en-US" sz="2400" dirty="0" err="1" smtClean="0"/>
              <a:t>reine</a:t>
            </a:r>
            <a:endParaRPr lang="en-US" sz="2400" dirty="0"/>
          </a:p>
        </p:txBody>
      </p:sp>
      <p:grpSp>
        <p:nvGrpSpPr>
          <p:cNvPr id="35" name="Group 34"/>
          <p:cNvGrpSpPr/>
          <p:nvPr/>
        </p:nvGrpSpPr>
        <p:grpSpPr>
          <a:xfrm>
            <a:off x="7226300" y="2387600"/>
            <a:ext cx="2032000" cy="1574800"/>
            <a:chOff x="6197600" y="2514600"/>
            <a:chExt cx="2032000" cy="1574800"/>
          </a:xfrm>
        </p:grpSpPr>
        <p:grpSp>
          <p:nvGrpSpPr>
            <p:cNvPr id="33" name="Group 32"/>
            <p:cNvGrpSpPr/>
            <p:nvPr/>
          </p:nvGrpSpPr>
          <p:grpSpPr>
            <a:xfrm>
              <a:off x="7239000" y="3403600"/>
              <a:ext cx="990600" cy="685800"/>
              <a:chOff x="7239000" y="3403600"/>
              <a:chExt cx="990600" cy="685800"/>
            </a:xfrm>
          </p:grpSpPr>
          <p:sp>
            <p:nvSpPr>
              <p:cNvPr id="17" name="Oval 16"/>
              <p:cNvSpPr/>
              <p:nvPr/>
            </p:nvSpPr>
            <p:spPr>
              <a:xfrm>
                <a:off x="72390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2" name="TextBox 21"/>
              <p:cNvSpPr txBox="1"/>
              <p:nvPr/>
            </p:nvSpPr>
            <p:spPr>
              <a:xfrm>
                <a:off x="7353300" y="3492500"/>
                <a:ext cx="876300" cy="596900"/>
              </a:xfrm>
              <a:prstGeom prst="rect">
                <a:avLst/>
              </a:prstGeom>
              <a:noFill/>
            </p:spPr>
            <p:txBody>
              <a:bodyPr wrap="square" lIns="0" tIns="0" rIns="0" bIns="0" rtlCol="0">
                <a:noAutofit/>
              </a:bodyPr>
              <a:lstStyle/>
              <a:p>
                <a:pPr>
                  <a:lnSpc>
                    <a:spcPct val="90000"/>
                  </a:lnSpc>
                </a:pPr>
                <a:r>
                  <a:rPr lang="en-US" dirty="0" smtClean="0"/>
                  <a:t>French</a:t>
                </a:r>
              </a:p>
              <a:p>
                <a:pPr>
                  <a:lnSpc>
                    <a:spcPct val="90000"/>
                  </a:lnSpc>
                </a:pPr>
                <a:r>
                  <a:rPr lang="en-US" dirty="0" smtClean="0"/>
                  <a:t>Context</a:t>
                </a:r>
              </a:p>
            </p:txBody>
          </p:sp>
        </p:grpSp>
        <p:grpSp>
          <p:nvGrpSpPr>
            <p:cNvPr id="32" name="Group 31"/>
            <p:cNvGrpSpPr/>
            <p:nvPr/>
          </p:nvGrpSpPr>
          <p:grpSpPr>
            <a:xfrm>
              <a:off x="6197600" y="2514600"/>
              <a:ext cx="914400" cy="495300"/>
              <a:chOff x="6197600" y="2514600"/>
              <a:chExt cx="914400" cy="495300"/>
            </a:xfrm>
          </p:grpSpPr>
          <p:sp>
            <p:nvSpPr>
              <p:cNvPr id="20" name="Oval 19"/>
              <p:cNvSpPr/>
              <p:nvPr/>
            </p:nvSpPr>
            <p:spPr>
              <a:xfrm>
                <a:off x="6197600" y="25146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4" name="TextBox 23"/>
              <p:cNvSpPr txBox="1"/>
              <p:nvPr/>
            </p:nvSpPr>
            <p:spPr>
              <a:xfrm>
                <a:off x="6299200" y="2616200"/>
                <a:ext cx="812800" cy="342900"/>
              </a:xfrm>
              <a:prstGeom prst="rect">
                <a:avLst/>
              </a:prstGeom>
              <a:noFill/>
            </p:spPr>
            <p:txBody>
              <a:bodyPr wrap="square" lIns="0" tIns="0" rIns="0" bIns="0" rtlCol="0">
                <a:noAutofit/>
              </a:bodyPr>
              <a:lstStyle/>
              <a:p>
                <a:pPr>
                  <a:lnSpc>
                    <a:spcPct val="90000"/>
                  </a:lnSpc>
                </a:pPr>
                <a:r>
                  <a:rPr lang="en-US" dirty="0" smtClean="0"/>
                  <a:t>rouge</a:t>
                </a:r>
              </a:p>
            </p:txBody>
          </p:sp>
        </p:grpSp>
        <p:cxnSp>
          <p:nvCxnSpPr>
            <p:cNvPr id="25" name="Straight Arrow Connector 24"/>
            <p:cNvCxnSpPr>
              <a:stCxn id="20" idx="5"/>
              <a:endCxn id="17" idx="1"/>
            </p:cNvCxnSpPr>
            <p:nvPr/>
          </p:nvCxnSpPr>
          <p:spPr>
            <a:xfrm>
              <a:off x="6837168" y="29373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127500" y="3276600"/>
            <a:ext cx="2070100" cy="1485900"/>
            <a:chOff x="3098800" y="3403600"/>
            <a:chExt cx="2070100" cy="1485900"/>
          </a:xfrm>
        </p:grpSpPr>
        <p:grpSp>
          <p:nvGrpSpPr>
            <p:cNvPr id="30" name="Group 29"/>
            <p:cNvGrpSpPr/>
            <p:nvPr/>
          </p:nvGrpSpPr>
          <p:grpSpPr>
            <a:xfrm>
              <a:off x="3098800" y="3403600"/>
              <a:ext cx="977900" cy="673100"/>
              <a:chOff x="3098800" y="3403600"/>
              <a:chExt cx="977900" cy="673100"/>
            </a:xfrm>
          </p:grpSpPr>
          <p:sp>
            <p:nvSpPr>
              <p:cNvPr id="18" name="Oval 17"/>
              <p:cNvSpPr/>
              <p:nvPr/>
            </p:nvSpPr>
            <p:spPr>
              <a:xfrm>
                <a:off x="30988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1" name="TextBox 20"/>
              <p:cNvSpPr txBox="1"/>
              <p:nvPr/>
            </p:nvSpPr>
            <p:spPr>
              <a:xfrm>
                <a:off x="3200400" y="3479800"/>
                <a:ext cx="876300" cy="596900"/>
              </a:xfrm>
              <a:prstGeom prst="rect">
                <a:avLst/>
              </a:prstGeom>
              <a:noFill/>
            </p:spPr>
            <p:txBody>
              <a:bodyPr wrap="square" lIns="0" tIns="0" rIns="0" bIns="0" rtlCol="0">
                <a:noAutofit/>
              </a:bodyPr>
              <a:lstStyle/>
              <a:p>
                <a:pPr>
                  <a:lnSpc>
                    <a:spcPct val="90000"/>
                  </a:lnSpc>
                </a:pPr>
                <a:r>
                  <a:rPr lang="en-US" dirty="0" smtClean="0"/>
                  <a:t>English</a:t>
                </a:r>
              </a:p>
              <a:p>
                <a:pPr>
                  <a:lnSpc>
                    <a:spcPct val="90000"/>
                  </a:lnSpc>
                </a:pPr>
                <a:r>
                  <a:rPr lang="en-US" dirty="0" smtClean="0"/>
                  <a:t>Context</a:t>
                </a:r>
              </a:p>
            </p:txBody>
          </p:sp>
        </p:grpSp>
        <p:grpSp>
          <p:nvGrpSpPr>
            <p:cNvPr id="31" name="Group 30"/>
            <p:cNvGrpSpPr/>
            <p:nvPr/>
          </p:nvGrpSpPr>
          <p:grpSpPr>
            <a:xfrm>
              <a:off x="4419600" y="4394200"/>
              <a:ext cx="749300" cy="495300"/>
              <a:chOff x="4419600" y="4394200"/>
              <a:chExt cx="749300" cy="495300"/>
            </a:xfrm>
          </p:grpSpPr>
          <p:sp>
            <p:nvSpPr>
              <p:cNvPr id="19" name="Oval 18"/>
              <p:cNvSpPr/>
              <p:nvPr/>
            </p:nvSpPr>
            <p:spPr>
              <a:xfrm>
                <a:off x="4419600" y="43942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3" name="TextBox 22"/>
              <p:cNvSpPr txBox="1"/>
              <p:nvPr/>
            </p:nvSpPr>
            <p:spPr>
              <a:xfrm>
                <a:off x="4660900" y="4521200"/>
                <a:ext cx="508000" cy="292100"/>
              </a:xfrm>
              <a:prstGeom prst="rect">
                <a:avLst/>
              </a:prstGeom>
              <a:noFill/>
            </p:spPr>
            <p:txBody>
              <a:bodyPr wrap="square" lIns="0" tIns="0" rIns="0" bIns="0" rtlCol="0">
                <a:noAutofit/>
              </a:bodyPr>
              <a:lstStyle/>
              <a:p>
                <a:pPr>
                  <a:lnSpc>
                    <a:spcPct val="90000"/>
                  </a:lnSpc>
                </a:pPr>
                <a:r>
                  <a:rPr lang="en-US" dirty="0" smtClean="0"/>
                  <a:t>red</a:t>
                </a:r>
              </a:p>
            </p:txBody>
          </p:sp>
        </p:grpSp>
        <p:cxnSp>
          <p:nvCxnSpPr>
            <p:cNvPr id="26" name="Straight Arrow Connector 25"/>
            <p:cNvCxnSpPr/>
            <p:nvPr/>
          </p:nvCxnSpPr>
          <p:spPr>
            <a:xfrm>
              <a:off x="3966968" y="39279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660178" y="2799834"/>
            <a:ext cx="2676784" cy="523220"/>
          </a:xfrm>
          <a:prstGeom prst="rect">
            <a:avLst/>
          </a:prstGeom>
          <a:solidFill>
            <a:schemeClr val="accent3">
              <a:lumMod val="20000"/>
              <a:lumOff val="80000"/>
            </a:schemeClr>
          </a:solidFill>
        </p:spPr>
        <p:txBody>
          <a:bodyPr wrap="none">
            <a:spAutoFit/>
          </a:bodyPr>
          <a:lstStyle/>
          <a:p>
            <a:r>
              <a:rPr lang="en-US" sz="2800" dirty="0" smtClean="0"/>
              <a:t>The big </a:t>
            </a:r>
            <a:r>
              <a:rPr lang="en-US" sz="2800" b="1" u="sng" dirty="0" smtClean="0"/>
              <a:t>red</a:t>
            </a:r>
            <a:r>
              <a:rPr lang="en-US" sz="2800" dirty="0" smtClean="0"/>
              <a:t> barn.</a:t>
            </a:r>
            <a:endParaRPr lang="en-US" sz="2800" dirty="0">
              <a:solidFill>
                <a:srgbClr val="A6A6A6"/>
              </a:solidFill>
            </a:endParaRPr>
          </a:p>
        </p:txBody>
      </p:sp>
      <p:grpSp>
        <p:nvGrpSpPr>
          <p:cNvPr id="7" name="Group 6"/>
          <p:cNvGrpSpPr/>
          <p:nvPr/>
        </p:nvGrpSpPr>
        <p:grpSpPr>
          <a:xfrm>
            <a:off x="772160" y="3365500"/>
            <a:ext cx="2497337" cy="438666"/>
            <a:chOff x="1483360" y="2616200"/>
            <a:chExt cx="2497337" cy="438666"/>
          </a:xfrm>
        </p:grpSpPr>
        <p:sp>
          <p:nvSpPr>
            <p:cNvPr id="5" name="Left Brace 4"/>
            <p:cNvSpPr/>
            <p:nvPr/>
          </p:nvSpPr>
          <p:spPr>
            <a:xfrm rot="16200000">
              <a:off x="1929130" y="2170430"/>
              <a:ext cx="152400" cy="1043940"/>
            </a:xfrm>
            <a:prstGeom prst="leftBrac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Left Brace 37"/>
            <p:cNvSpPr/>
            <p:nvPr/>
          </p:nvSpPr>
          <p:spPr>
            <a:xfrm rot="16200000">
              <a:off x="3465830" y="2284730"/>
              <a:ext cx="152400" cy="815340"/>
            </a:xfrm>
            <a:prstGeom prst="leftBrac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ctangle 38"/>
            <p:cNvSpPr/>
            <p:nvPr/>
          </p:nvSpPr>
          <p:spPr>
            <a:xfrm>
              <a:off x="1536478" y="2685534"/>
              <a:ext cx="920219" cy="369332"/>
            </a:xfrm>
            <a:prstGeom prst="rect">
              <a:avLst/>
            </a:prstGeom>
          </p:spPr>
          <p:txBody>
            <a:bodyPr wrap="none">
              <a:spAutoFit/>
            </a:bodyPr>
            <a:lstStyle/>
            <a:p>
              <a:r>
                <a:rPr lang="en-US" dirty="0" smtClean="0"/>
                <a:t>Context</a:t>
              </a:r>
              <a:endParaRPr lang="en-US" dirty="0">
                <a:solidFill>
                  <a:srgbClr val="A6A6A6"/>
                </a:solidFill>
              </a:endParaRPr>
            </a:p>
          </p:txBody>
        </p:sp>
        <p:sp>
          <p:nvSpPr>
            <p:cNvPr id="40" name="Rectangle 39"/>
            <p:cNvSpPr/>
            <p:nvPr/>
          </p:nvSpPr>
          <p:spPr>
            <a:xfrm>
              <a:off x="3060478" y="2685534"/>
              <a:ext cx="920219" cy="369332"/>
            </a:xfrm>
            <a:prstGeom prst="rect">
              <a:avLst/>
            </a:prstGeom>
          </p:spPr>
          <p:txBody>
            <a:bodyPr wrap="none">
              <a:spAutoFit/>
            </a:bodyPr>
            <a:lstStyle/>
            <a:p>
              <a:r>
                <a:rPr lang="en-US" dirty="0" smtClean="0"/>
                <a:t>Context</a:t>
              </a:r>
              <a:endParaRPr lang="en-US" dirty="0">
                <a:solidFill>
                  <a:srgbClr val="A6A6A6"/>
                </a:solidFill>
              </a:endParaRPr>
            </a:p>
          </p:txBody>
        </p:sp>
      </p:grpSp>
      <p:sp>
        <p:nvSpPr>
          <p:cNvPr id="8" name="Rectangle 7"/>
          <p:cNvSpPr/>
          <p:nvPr/>
        </p:nvSpPr>
        <p:spPr>
          <a:xfrm>
            <a:off x="573476" y="2177534"/>
            <a:ext cx="7039983" cy="369332"/>
          </a:xfrm>
          <a:prstGeom prst="rect">
            <a:avLst/>
          </a:prstGeom>
        </p:spPr>
        <p:txBody>
          <a:bodyPr wrap="none">
            <a:spAutoFit/>
          </a:bodyPr>
          <a:lstStyle/>
          <a:p>
            <a:r>
              <a:rPr lang="en-US" dirty="0" smtClean="0">
                <a:solidFill>
                  <a:schemeClr val="bg1">
                    <a:lumMod val="50000"/>
                  </a:schemeClr>
                </a:solidFill>
              </a:rPr>
              <a:t>CBOW &amp; </a:t>
            </a:r>
            <a:r>
              <a:rPr lang="en-US" dirty="0" err="1" smtClean="0">
                <a:solidFill>
                  <a:schemeClr val="bg1">
                    <a:lumMod val="50000"/>
                  </a:schemeClr>
                </a:solidFill>
              </a:rPr>
              <a:t>SkipGram</a:t>
            </a:r>
            <a:r>
              <a:rPr lang="en-US" dirty="0" smtClean="0">
                <a:solidFill>
                  <a:schemeClr val="bg1">
                    <a:lumMod val="50000"/>
                  </a:schemeClr>
                </a:solidFill>
              </a:rPr>
              <a:t> updates words to predict their context </a:t>
            </a:r>
            <a:r>
              <a:rPr lang="en-US" dirty="0" smtClean="0">
                <a:solidFill>
                  <a:srgbClr val="A6A6A6"/>
                </a:solidFill>
              </a:rPr>
              <a:t>[</a:t>
            </a:r>
            <a:r>
              <a:rPr lang="en-US" dirty="0" err="1">
                <a:solidFill>
                  <a:srgbClr val="A6A6A6"/>
                </a:solidFill>
              </a:rPr>
              <a:t>Mikolov</a:t>
            </a:r>
            <a:r>
              <a:rPr lang="en-US" dirty="0">
                <a:solidFill>
                  <a:srgbClr val="A6A6A6"/>
                </a:solidFill>
              </a:rPr>
              <a:t> et al]</a:t>
            </a:r>
          </a:p>
        </p:txBody>
      </p:sp>
      <p:sp>
        <p:nvSpPr>
          <p:cNvPr id="9" name="TextBox 8"/>
          <p:cNvSpPr txBox="1"/>
          <p:nvPr/>
        </p:nvSpPr>
        <p:spPr>
          <a:xfrm>
            <a:off x="266700" y="2489200"/>
            <a:ext cx="914400" cy="914400"/>
          </a:xfrm>
          <a:prstGeom prst="rect">
            <a:avLst/>
          </a:prstGeom>
          <a:noFill/>
        </p:spPr>
        <p:txBody>
          <a:bodyPr wrap="none" lIns="0" tIns="0" rIns="0" bIns="0" rtlCol="0">
            <a:noAutofit/>
          </a:bodyPr>
          <a:lstStyle/>
          <a:p>
            <a:pPr>
              <a:lnSpc>
                <a:spcPct val="90000"/>
              </a:lnSpc>
            </a:pPr>
            <a:endParaRPr lang="en-US" dirty="0" smtClean="0"/>
          </a:p>
        </p:txBody>
      </p:sp>
    </p:spTree>
    <p:extLst>
      <p:ext uri="{BB962C8B-B14F-4D97-AF65-F5344CB8AC3E}">
        <p14:creationId xmlns:p14="http://schemas.microsoft.com/office/powerpoint/2010/main" val="634683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NLP for every language.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5</a:t>
            </a:fld>
            <a:endParaRPr lang="en-US" dirty="0"/>
          </a:p>
        </p:txBody>
      </p:sp>
      <p:grpSp>
        <p:nvGrpSpPr>
          <p:cNvPr id="22" name="Group 21"/>
          <p:cNvGrpSpPr/>
          <p:nvPr/>
        </p:nvGrpSpPr>
        <p:grpSpPr>
          <a:xfrm>
            <a:off x="1316517" y="1954841"/>
            <a:ext cx="3576636" cy="488745"/>
            <a:chOff x="918583" y="1954841"/>
            <a:chExt cx="3576636" cy="488745"/>
          </a:xfrm>
          <a:solidFill>
            <a:schemeClr val="bg1">
              <a:lumMod val="85000"/>
            </a:schemeClr>
          </a:solidFill>
        </p:grpSpPr>
        <p:sp>
          <p:nvSpPr>
            <p:cNvPr id="11" name="Rounded Rectangle 10"/>
            <p:cNvSpPr/>
            <p:nvPr/>
          </p:nvSpPr>
          <p:spPr>
            <a:xfrm>
              <a:off x="956126" y="1954841"/>
              <a:ext cx="3539093" cy="413799"/>
            </a:xfrm>
            <a:prstGeom prst="roundRect">
              <a:avLst/>
            </a:prstGeom>
            <a:grp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We want sentiment analysis.</a:t>
              </a:r>
              <a:endParaRPr lang="en-US" dirty="0"/>
            </a:p>
          </p:txBody>
        </p:sp>
        <p:sp>
          <p:nvSpPr>
            <p:cNvPr id="12" name="Moon 11"/>
            <p:cNvSpPr/>
            <p:nvPr/>
          </p:nvSpPr>
          <p:spPr>
            <a:xfrm rot="11936533">
              <a:off x="918583" y="1984811"/>
              <a:ext cx="268967" cy="458775"/>
            </a:xfrm>
            <a:prstGeom prst="moon">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sp>
        <p:nvSpPr>
          <p:cNvPr id="6" name="TextBox 5"/>
          <p:cNvSpPr txBox="1"/>
          <p:nvPr/>
        </p:nvSpPr>
        <p:spPr>
          <a:xfrm>
            <a:off x="2374900" y="3568700"/>
            <a:ext cx="4775200" cy="317500"/>
          </a:xfrm>
          <a:prstGeom prst="rect">
            <a:avLst/>
          </a:prstGeom>
          <a:solidFill>
            <a:schemeClr val="bg1">
              <a:lumMod val="85000"/>
            </a:schemeClr>
          </a:solidFill>
        </p:spPr>
        <p:txBody>
          <a:bodyPr wrap="none" lIns="0" tIns="0" rIns="0" bIns="0" rtlCol="0">
            <a:noAutofit/>
          </a:bodyPr>
          <a:lstStyle/>
          <a:p>
            <a:pPr>
              <a:lnSpc>
                <a:spcPct val="90000"/>
              </a:lnSpc>
            </a:pPr>
            <a:r>
              <a:rPr lang="en-US" dirty="0" smtClean="0"/>
              <a:t>“The BSO’s performance last night was incredible!”</a:t>
            </a:r>
          </a:p>
        </p:txBody>
      </p:sp>
      <p:sp>
        <p:nvSpPr>
          <p:cNvPr id="26" name="TextBox 25"/>
          <p:cNvSpPr txBox="1"/>
          <p:nvPr/>
        </p:nvSpPr>
        <p:spPr>
          <a:xfrm>
            <a:off x="1714500" y="3136900"/>
            <a:ext cx="4114800" cy="317500"/>
          </a:xfrm>
          <a:prstGeom prst="rect">
            <a:avLst/>
          </a:prstGeom>
          <a:noFill/>
        </p:spPr>
        <p:txBody>
          <a:bodyPr wrap="none" lIns="0" tIns="0" rIns="0" bIns="0" rtlCol="0">
            <a:noAutofit/>
          </a:bodyPr>
          <a:lstStyle/>
          <a:p>
            <a:pPr>
              <a:lnSpc>
                <a:spcPct val="90000"/>
              </a:lnSpc>
            </a:pPr>
            <a:r>
              <a:rPr lang="en-US" b="1" dirty="0" smtClean="0"/>
              <a:t>Sentiment Analysis Example:</a:t>
            </a:r>
          </a:p>
        </p:txBody>
      </p:sp>
      <p:sp>
        <p:nvSpPr>
          <p:cNvPr id="7" name="Right Arrow 6"/>
          <p:cNvSpPr/>
          <p:nvPr/>
        </p:nvSpPr>
        <p:spPr>
          <a:xfrm>
            <a:off x="7200900" y="3581400"/>
            <a:ext cx="723900" cy="254000"/>
          </a:xfrm>
          <a:prstGeom prst="rightArrow">
            <a:avLst/>
          </a:prstGeom>
          <a:solidFill>
            <a:schemeClr val="bg1">
              <a:lumMod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8" name="TextBox 27"/>
          <p:cNvSpPr txBox="1"/>
          <p:nvPr/>
        </p:nvSpPr>
        <p:spPr>
          <a:xfrm>
            <a:off x="7988300" y="3556000"/>
            <a:ext cx="1841500" cy="317500"/>
          </a:xfrm>
          <a:prstGeom prst="rect">
            <a:avLst/>
          </a:prstGeom>
          <a:noFill/>
        </p:spPr>
        <p:txBody>
          <a:bodyPr wrap="none" lIns="0" tIns="0" rIns="0" bIns="0" rtlCol="0">
            <a:noAutofit/>
          </a:bodyPr>
          <a:lstStyle/>
          <a:p>
            <a:pPr>
              <a:lnSpc>
                <a:spcPct val="90000"/>
              </a:lnSpc>
            </a:pPr>
            <a:r>
              <a:rPr lang="en-US" dirty="0" smtClean="0"/>
              <a:t>Positive sentiment</a:t>
            </a:r>
          </a:p>
        </p:txBody>
      </p:sp>
      <p:sp>
        <p:nvSpPr>
          <p:cNvPr id="29" name="TextBox 28"/>
          <p:cNvSpPr txBox="1"/>
          <p:nvPr/>
        </p:nvSpPr>
        <p:spPr>
          <a:xfrm>
            <a:off x="1727200" y="4140200"/>
            <a:ext cx="4114800" cy="317500"/>
          </a:xfrm>
          <a:prstGeom prst="rect">
            <a:avLst/>
          </a:prstGeom>
          <a:noFill/>
        </p:spPr>
        <p:txBody>
          <a:bodyPr wrap="none" lIns="0" tIns="0" rIns="0" bIns="0" rtlCol="0">
            <a:noAutofit/>
          </a:bodyPr>
          <a:lstStyle/>
          <a:p>
            <a:pPr>
              <a:lnSpc>
                <a:spcPct val="90000"/>
              </a:lnSpc>
            </a:pPr>
            <a:r>
              <a:rPr lang="en-US" b="1" dirty="0" smtClean="0"/>
              <a:t>Standard machine learning approach:</a:t>
            </a:r>
          </a:p>
        </p:txBody>
      </p:sp>
      <p:sp>
        <p:nvSpPr>
          <p:cNvPr id="34" name="TextBox 33"/>
          <p:cNvSpPr txBox="1"/>
          <p:nvPr/>
        </p:nvSpPr>
        <p:spPr>
          <a:xfrm>
            <a:off x="2349500" y="4546600"/>
            <a:ext cx="6400800" cy="901700"/>
          </a:xfrm>
          <a:prstGeom prst="rect">
            <a:avLst/>
          </a:prstGeom>
          <a:noFill/>
        </p:spPr>
        <p:txBody>
          <a:bodyPr wrap="none" lIns="0" tIns="0" rIns="0" bIns="0" rtlCol="0">
            <a:noAutofit/>
          </a:bodyPr>
          <a:lstStyle/>
          <a:p>
            <a:pPr>
              <a:lnSpc>
                <a:spcPct val="90000"/>
              </a:lnSpc>
            </a:pPr>
            <a:r>
              <a:rPr lang="en-US" dirty="0" smtClean="0"/>
              <a:t>Step 1: Acquire labeled sentiment examples such as the one above.</a:t>
            </a:r>
          </a:p>
          <a:p>
            <a:pPr>
              <a:lnSpc>
                <a:spcPct val="90000"/>
              </a:lnSpc>
            </a:pPr>
            <a:r>
              <a:rPr lang="en-US" dirty="0" smtClean="0"/>
              <a:t>Step 2: Train a classifier.</a:t>
            </a:r>
          </a:p>
          <a:p>
            <a:pPr>
              <a:lnSpc>
                <a:spcPct val="90000"/>
              </a:lnSpc>
            </a:pPr>
            <a:r>
              <a:rPr lang="en-US" dirty="0" smtClean="0"/>
              <a:t>Step 3: Deploy the classifier.</a:t>
            </a:r>
          </a:p>
        </p:txBody>
      </p:sp>
    </p:spTree>
    <p:extLst>
      <p:ext uri="{BB962C8B-B14F-4D97-AF65-F5344CB8AC3E}">
        <p14:creationId xmlns:p14="http://schemas.microsoft.com/office/powerpoint/2010/main" val="302643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p:bldP spid="7" grpId="0" animBg="1"/>
      <p:bldP spid="28" grpId="0"/>
      <p:bldP spid="29" grpId="0"/>
      <p:bldP spid="34"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Multilingual word </a:t>
            </a:r>
            <a:r>
              <a:rPr lang="en-US" dirty="0" err="1" smtClean="0"/>
              <a:t>embeddings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50</a:t>
            </a:fld>
            <a:endParaRPr lang="en-US" dirty="0"/>
          </a:p>
        </p:txBody>
      </p:sp>
      <p:sp>
        <p:nvSpPr>
          <p:cNvPr id="7" name="TextBox 6"/>
          <p:cNvSpPr txBox="1"/>
          <p:nvPr/>
        </p:nvSpPr>
        <p:spPr>
          <a:xfrm>
            <a:off x="2740659" y="3325597"/>
            <a:ext cx="1888380" cy="685174"/>
          </a:xfrm>
          <a:prstGeom prst="rect">
            <a:avLst/>
          </a:prstGeom>
          <a:noFill/>
        </p:spPr>
        <p:txBody>
          <a:bodyPr wrap="none" lIns="0" tIns="0" rIns="0" bIns="0" rtlCol="0">
            <a:noAutofit/>
          </a:bodyPr>
          <a:lstStyle/>
          <a:p>
            <a:pPr>
              <a:lnSpc>
                <a:spcPct val="90000"/>
              </a:lnSpc>
            </a:pPr>
            <a:r>
              <a:rPr lang="en-US" b="1" dirty="0" smtClean="0"/>
              <a:t>Large multilingual</a:t>
            </a:r>
          </a:p>
          <a:p>
            <a:pPr>
              <a:lnSpc>
                <a:spcPct val="90000"/>
              </a:lnSpc>
            </a:pPr>
            <a:r>
              <a:rPr lang="en-US" b="1" dirty="0" smtClean="0"/>
              <a:t>text corpus</a:t>
            </a:r>
          </a:p>
        </p:txBody>
      </p:sp>
      <p:grpSp>
        <p:nvGrpSpPr>
          <p:cNvPr id="36" name="Group 35"/>
          <p:cNvGrpSpPr/>
          <p:nvPr/>
        </p:nvGrpSpPr>
        <p:grpSpPr>
          <a:xfrm>
            <a:off x="1865580" y="1675554"/>
            <a:ext cx="2815697" cy="1582913"/>
            <a:chOff x="1865580" y="1675554"/>
            <a:chExt cx="2815697" cy="1582913"/>
          </a:xfrm>
        </p:grpSpPr>
        <p:sp>
          <p:nvSpPr>
            <p:cNvPr id="12" name="Folded Corner 11"/>
            <p:cNvSpPr/>
            <p:nvPr/>
          </p:nvSpPr>
          <p:spPr>
            <a:xfrm>
              <a:off x="1998035" y="20424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5" name="Folded Corner 14"/>
            <p:cNvSpPr/>
            <p:nvPr/>
          </p:nvSpPr>
          <p:spPr>
            <a:xfrm>
              <a:off x="2150435" y="21948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Folded Corner 15"/>
            <p:cNvSpPr/>
            <p:nvPr/>
          </p:nvSpPr>
          <p:spPr>
            <a:xfrm>
              <a:off x="2302835" y="23472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EN</a:t>
              </a:r>
              <a:endParaRPr lang="en-US" dirty="0"/>
            </a:p>
          </p:txBody>
        </p:sp>
        <p:sp>
          <p:nvSpPr>
            <p:cNvPr id="17" name="Folded Corner 16"/>
            <p:cNvSpPr/>
            <p:nvPr/>
          </p:nvSpPr>
          <p:spPr>
            <a:xfrm>
              <a:off x="3016362" y="2104642"/>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 name="Folded Corner 17"/>
            <p:cNvSpPr/>
            <p:nvPr/>
          </p:nvSpPr>
          <p:spPr>
            <a:xfrm>
              <a:off x="3168762" y="2257042"/>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FR</a:t>
              </a:r>
              <a:endParaRPr lang="en-US" dirty="0"/>
            </a:p>
          </p:txBody>
        </p:sp>
        <p:sp>
          <p:nvSpPr>
            <p:cNvPr id="19" name="Folded Corner 18"/>
            <p:cNvSpPr/>
            <p:nvPr/>
          </p:nvSpPr>
          <p:spPr>
            <a:xfrm>
              <a:off x="3886865" y="2118910"/>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0" name="Folded Corner 19"/>
            <p:cNvSpPr/>
            <p:nvPr/>
          </p:nvSpPr>
          <p:spPr>
            <a:xfrm>
              <a:off x="4039265" y="2271310"/>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ES</a:t>
              </a:r>
              <a:endParaRPr lang="en-US" dirty="0"/>
            </a:p>
          </p:txBody>
        </p:sp>
        <p:sp>
          <p:nvSpPr>
            <p:cNvPr id="21" name="TextBox 20"/>
            <p:cNvSpPr txBox="1"/>
            <p:nvPr/>
          </p:nvSpPr>
          <p:spPr>
            <a:xfrm>
              <a:off x="1865580" y="1680113"/>
              <a:ext cx="760199" cy="331805"/>
            </a:xfrm>
            <a:prstGeom prst="rect">
              <a:avLst/>
            </a:prstGeom>
            <a:noFill/>
          </p:spPr>
          <p:txBody>
            <a:bodyPr wrap="none" lIns="0" tIns="0" rIns="0" bIns="0" rtlCol="0">
              <a:noAutofit/>
            </a:bodyPr>
            <a:lstStyle/>
            <a:p>
              <a:pPr>
                <a:lnSpc>
                  <a:spcPct val="90000"/>
                </a:lnSpc>
              </a:pPr>
              <a:r>
                <a:rPr lang="en-US" dirty="0"/>
                <a:t>E</a:t>
              </a:r>
              <a:r>
                <a:rPr lang="en-US" dirty="0" smtClean="0"/>
                <a:t>nglish</a:t>
              </a:r>
            </a:p>
          </p:txBody>
        </p:sp>
        <p:sp>
          <p:nvSpPr>
            <p:cNvPr id="22" name="TextBox 21"/>
            <p:cNvSpPr txBox="1"/>
            <p:nvPr/>
          </p:nvSpPr>
          <p:spPr>
            <a:xfrm>
              <a:off x="2931294" y="1675554"/>
              <a:ext cx="760199" cy="331805"/>
            </a:xfrm>
            <a:prstGeom prst="rect">
              <a:avLst/>
            </a:prstGeom>
            <a:noFill/>
          </p:spPr>
          <p:txBody>
            <a:bodyPr wrap="none" lIns="0" tIns="0" rIns="0" bIns="0" rtlCol="0">
              <a:noAutofit/>
            </a:bodyPr>
            <a:lstStyle/>
            <a:p>
              <a:pPr>
                <a:lnSpc>
                  <a:spcPct val="90000"/>
                </a:lnSpc>
              </a:pPr>
              <a:r>
                <a:rPr lang="en-US" dirty="0" smtClean="0"/>
                <a:t>French</a:t>
              </a:r>
            </a:p>
          </p:txBody>
        </p:sp>
        <p:sp>
          <p:nvSpPr>
            <p:cNvPr id="23" name="TextBox 22"/>
            <p:cNvSpPr txBox="1"/>
            <p:nvPr/>
          </p:nvSpPr>
          <p:spPr>
            <a:xfrm>
              <a:off x="3882844" y="1685265"/>
              <a:ext cx="760199" cy="331805"/>
            </a:xfrm>
            <a:prstGeom prst="rect">
              <a:avLst/>
            </a:prstGeom>
            <a:noFill/>
          </p:spPr>
          <p:txBody>
            <a:bodyPr wrap="none" lIns="0" tIns="0" rIns="0" bIns="0" rtlCol="0">
              <a:noAutofit/>
            </a:bodyPr>
            <a:lstStyle/>
            <a:p>
              <a:pPr>
                <a:lnSpc>
                  <a:spcPct val="90000"/>
                </a:lnSpc>
              </a:pPr>
              <a:r>
                <a:rPr lang="en-US" dirty="0" smtClean="0"/>
                <a:t>Spanish</a:t>
              </a:r>
            </a:p>
          </p:txBody>
        </p:sp>
      </p:grpSp>
      <p:sp>
        <p:nvSpPr>
          <p:cNvPr id="26" name="Folded Corner 25"/>
          <p:cNvSpPr/>
          <p:nvPr/>
        </p:nvSpPr>
        <p:spPr>
          <a:xfrm>
            <a:off x="1451721" y="3508149"/>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NO</a:t>
            </a:r>
            <a:endParaRPr lang="en-US" dirty="0"/>
          </a:p>
        </p:txBody>
      </p:sp>
      <p:sp>
        <p:nvSpPr>
          <p:cNvPr id="27" name="Folded Corner 26"/>
          <p:cNvSpPr/>
          <p:nvPr/>
        </p:nvSpPr>
        <p:spPr>
          <a:xfrm>
            <a:off x="2331918" y="3903121"/>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ZH</a:t>
            </a:r>
            <a:endParaRPr lang="en-US" dirty="0"/>
          </a:p>
        </p:txBody>
      </p:sp>
      <p:sp>
        <p:nvSpPr>
          <p:cNvPr id="28" name="Folded Corner 27"/>
          <p:cNvSpPr/>
          <p:nvPr/>
        </p:nvSpPr>
        <p:spPr>
          <a:xfrm>
            <a:off x="3202421" y="3960196"/>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HI</a:t>
            </a:r>
            <a:endParaRPr lang="en-US" dirty="0"/>
          </a:p>
        </p:txBody>
      </p:sp>
      <p:sp>
        <p:nvSpPr>
          <p:cNvPr id="29" name="Folded Corner 28"/>
          <p:cNvSpPr/>
          <p:nvPr/>
        </p:nvSpPr>
        <p:spPr>
          <a:xfrm>
            <a:off x="3987301" y="3760431"/>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BN</a:t>
            </a:r>
            <a:endParaRPr lang="en-US" dirty="0"/>
          </a:p>
        </p:txBody>
      </p:sp>
      <p:sp>
        <p:nvSpPr>
          <p:cNvPr id="30" name="TextBox 29"/>
          <p:cNvSpPr txBox="1"/>
          <p:nvPr/>
        </p:nvSpPr>
        <p:spPr>
          <a:xfrm>
            <a:off x="1371229" y="4453435"/>
            <a:ext cx="760199" cy="331805"/>
          </a:xfrm>
          <a:prstGeom prst="rect">
            <a:avLst/>
          </a:prstGeom>
          <a:noFill/>
        </p:spPr>
        <p:txBody>
          <a:bodyPr wrap="none" lIns="0" tIns="0" rIns="0" bIns="0" rtlCol="0">
            <a:noAutofit/>
          </a:bodyPr>
          <a:lstStyle/>
          <a:p>
            <a:pPr>
              <a:lnSpc>
                <a:spcPct val="90000"/>
              </a:lnSpc>
            </a:pPr>
            <a:r>
              <a:rPr lang="en-US" dirty="0" smtClean="0"/>
              <a:t>Bokmal</a:t>
            </a:r>
          </a:p>
        </p:txBody>
      </p:sp>
      <p:sp>
        <p:nvSpPr>
          <p:cNvPr id="31" name="TextBox 30"/>
          <p:cNvSpPr txBox="1"/>
          <p:nvPr/>
        </p:nvSpPr>
        <p:spPr>
          <a:xfrm>
            <a:off x="2251426" y="4862676"/>
            <a:ext cx="760199" cy="331805"/>
          </a:xfrm>
          <a:prstGeom prst="rect">
            <a:avLst/>
          </a:prstGeom>
          <a:noFill/>
        </p:spPr>
        <p:txBody>
          <a:bodyPr wrap="none" lIns="0" tIns="0" rIns="0" bIns="0" rtlCol="0">
            <a:noAutofit/>
          </a:bodyPr>
          <a:lstStyle/>
          <a:p>
            <a:pPr>
              <a:lnSpc>
                <a:spcPct val="90000"/>
              </a:lnSpc>
            </a:pPr>
            <a:r>
              <a:rPr lang="en-US" dirty="0" smtClean="0"/>
              <a:t>Chinese</a:t>
            </a:r>
          </a:p>
        </p:txBody>
      </p:sp>
      <p:sp>
        <p:nvSpPr>
          <p:cNvPr id="32" name="TextBox 31"/>
          <p:cNvSpPr txBox="1"/>
          <p:nvPr/>
        </p:nvSpPr>
        <p:spPr>
          <a:xfrm>
            <a:off x="3217247" y="4915193"/>
            <a:ext cx="760199" cy="331805"/>
          </a:xfrm>
          <a:prstGeom prst="rect">
            <a:avLst/>
          </a:prstGeom>
          <a:noFill/>
        </p:spPr>
        <p:txBody>
          <a:bodyPr wrap="none" lIns="0" tIns="0" rIns="0" bIns="0" rtlCol="0">
            <a:noAutofit/>
          </a:bodyPr>
          <a:lstStyle/>
          <a:p>
            <a:pPr>
              <a:lnSpc>
                <a:spcPct val="90000"/>
              </a:lnSpc>
            </a:pPr>
            <a:r>
              <a:rPr lang="en-US" dirty="0" smtClean="0"/>
              <a:t>Hindi</a:t>
            </a:r>
          </a:p>
        </p:txBody>
      </p:sp>
      <p:sp>
        <p:nvSpPr>
          <p:cNvPr id="33" name="TextBox 32"/>
          <p:cNvSpPr txBox="1"/>
          <p:nvPr/>
        </p:nvSpPr>
        <p:spPr>
          <a:xfrm>
            <a:off x="4011822" y="4710870"/>
            <a:ext cx="760199" cy="331805"/>
          </a:xfrm>
          <a:prstGeom prst="rect">
            <a:avLst/>
          </a:prstGeom>
          <a:noFill/>
        </p:spPr>
        <p:txBody>
          <a:bodyPr wrap="none" lIns="0" tIns="0" rIns="0" bIns="0" rtlCol="0">
            <a:noAutofit/>
          </a:bodyPr>
          <a:lstStyle/>
          <a:p>
            <a:pPr>
              <a:lnSpc>
                <a:spcPct val="90000"/>
              </a:lnSpc>
            </a:pPr>
            <a:r>
              <a:rPr lang="en-US" dirty="0" smtClean="0"/>
              <a:t>Bangla</a:t>
            </a:r>
          </a:p>
        </p:txBody>
      </p:sp>
      <p:grpSp>
        <p:nvGrpSpPr>
          <p:cNvPr id="37" name="Group 36"/>
          <p:cNvGrpSpPr/>
          <p:nvPr/>
        </p:nvGrpSpPr>
        <p:grpSpPr>
          <a:xfrm>
            <a:off x="8394700" y="2159000"/>
            <a:ext cx="2032000" cy="1574800"/>
            <a:chOff x="6197600" y="2514600"/>
            <a:chExt cx="2032000" cy="1574800"/>
          </a:xfrm>
        </p:grpSpPr>
        <p:grpSp>
          <p:nvGrpSpPr>
            <p:cNvPr id="38" name="Group 37"/>
            <p:cNvGrpSpPr/>
            <p:nvPr/>
          </p:nvGrpSpPr>
          <p:grpSpPr>
            <a:xfrm>
              <a:off x="7239000" y="3403600"/>
              <a:ext cx="990600" cy="685800"/>
              <a:chOff x="7239000" y="3403600"/>
              <a:chExt cx="990600" cy="685800"/>
            </a:xfrm>
          </p:grpSpPr>
          <p:sp>
            <p:nvSpPr>
              <p:cNvPr id="43" name="Oval 42"/>
              <p:cNvSpPr/>
              <p:nvPr/>
            </p:nvSpPr>
            <p:spPr>
              <a:xfrm>
                <a:off x="72390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4" name="TextBox 43"/>
              <p:cNvSpPr txBox="1"/>
              <p:nvPr/>
            </p:nvSpPr>
            <p:spPr>
              <a:xfrm>
                <a:off x="7353300" y="3492500"/>
                <a:ext cx="876300" cy="596900"/>
              </a:xfrm>
              <a:prstGeom prst="rect">
                <a:avLst/>
              </a:prstGeom>
              <a:noFill/>
            </p:spPr>
            <p:txBody>
              <a:bodyPr wrap="square" lIns="0" tIns="0" rIns="0" bIns="0" rtlCol="0">
                <a:noAutofit/>
              </a:bodyPr>
              <a:lstStyle/>
              <a:p>
                <a:pPr>
                  <a:lnSpc>
                    <a:spcPct val="90000"/>
                  </a:lnSpc>
                </a:pPr>
                <a:r>
                  <a:rPr lang="en-US" dirty="0" smtClean="0"/>
                  <a:t>French</a:t>
                </a:r>
              </a:p>
              <a:p>
                <a:pPr>
                  <a:lnSpc>
                    <a:spcPct val="90000"/>
                  </a:lnSpc>
                </a:pPr>
                <a:r>
                  <a:rPr lang="en-US" dirty="0" smtClean="0"/>
                  <a:t>Context</a:t>
                </a:r>
              </a:p>
            </p:txBody>
          </p:sp>
        </p:grpSp>
        <p:grpSp>
          <p:nvGrpSpPr>
            <p:cNvPr id="39" name="Group 38"/>
            <p:cNvGrpSpPr/>
            <p:nvPr/>
          </p:nvGrpSpPr>
          <p:grpSpPr>
            <a:xfrm>
              <a:off x="6197600" y="2514600"/>
              <a:ext cx="914400" cy="495300"/>
              <a:chOff x="6197600" y="2514600"/>
              <a:chExt cx="914400" cy="495300"/>
            </a:xfrm>
          </p:grpSpPr>
          <p:sp>
            <p:nvSpPr>
              <p:cNvPr id="41" name="Oval 40"/>
              <p:cNvSpPr/>
              <p:nvPr/>
            </p:nvSpPr>
            <p:spPr>
              <a:xfrm>
                <a:off x="6197600" y="25146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2" name="TextBox 41"/>
              <p:cNvSpPr txBox="1"/>
              <p:nvPr/>
            </p:nvSpPr>
            <p:spPr>
              <a:xfrm>
                <a:off x="6299200" y="2616200"/>
                <a:ext cx="812800" cy="342900"/>
              </a:xfrm>
              <a:prstGeom prst="rect">
                <a:avLst/>
              </a:prstGeom>
              <a:noFill/>
            </p:spPr>
            <p:txBody>
              <a:bodyPr wrap="square" lIns="0" tIns="0" rIns="0" bIns="0" rtlCol="0">
                <a:noAutofit/>
              </a:bodyPr>
              <a:lstStyle/>
              <a:p>
                <a:pPr>
                  <a:lnSpc>
                    <a:spcPct val="90000"/>
                  </a:lnSpc>
                </a:pPr>
                <a:r>
                  <a:rPr lang="en-US" dirty="0" smtClean="0"/>
                  <a:t>rouge</a:t>
                </a:r>
              </a:p>
            </p:txBody>
          </p:sp>
        </p:grpSp>
        <p:cxnSp>
          <p:nvCxnSpPr>
            <p:cNvPr id="40" name="Straight Arrow Connector 39"/>
            <p:cNvCxnSpPr>
              <a:stCxn id="41" idx="5"/>
              <a:endCxn id="43" idx="1"/>
            </p:cNvCxnSpPr>
            <p:nvPr/>
          </p:nvCxnSpPr>
          <p:spPr>
            <a:xfrm>
              <a:off x="6837168" y="29373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5295900" y="3048000"/>
            <a:ext cx="2070100" cy="1485900"/>
            <a:chOff x="3098800" y="3403600"/>
            <a:chExt cx="2070100" cy="1485900"/>
          </a:xfrm>
        </p:grpSpPr>
        <p:grpSp>
          <p:nvGrpSpPr>
            <p:cNvPr id="46" name="Group 45"/>
            <p:cNvGrpSpPr/>
            <p:nvPr/>
          </p:nvGrpSpPr>
          <p:grpSpPr>
            <a:xfrm>
              <a:off x="3098800" y="3403600"/>
              <a:ext cx="977900" cy="673100"/>
              <a:chOff x="3098800" y="3403600"/>
              <a:chExt cx="977900" cy="673100"/>
            </a:xfrm>
          </p:grpSpPr>
          <p:sp>
            <p:nvSpPr>
              <p:cNvPr id="51" name="Oval 50"/>
              <p:cNvSpPr/>
              <p:nvPr/>
            </p:nvSpPr>
            <p:spPr>
              <a:xfrm>
                <a:off x="30988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2" name="TextBox 51"/>
              <p:cNvSpPr txBox="1"/>
              <p:nvPr/>
            </p:nvSpPr>
            <p:spPr>
              <a:xfrm>
                <a:off x="3200400" y="3479800"/>
                <a:ext cx="876300" cy="596900"/>
              </a:xfrm>
              <a:prstGeom prst="rect">
                <a:avLst/>
              </a:prstGeom>
              <a:noFill/>
            </p:spPr>
            <p:txBody>
              <a:bodyPr wrap="square" lIns="0" tIns="0" rIns="0" bIns="0" rtlCol="0">
                <a:noAutofit/>
              </a:bodyPr>
              <a:lstStyle/>
              <a:p>
                <a:pPr>
                  <a:lnSpc>
                    <a:spcPct val="90000"/>
                  </a:lnSpc>
                </a:pPr>
                <a:r>
                  <a:rPr lang="en-US" dirty="0" smtClean="0"/>
                  <a:t>English</a:t>
                </a:r>
              </a:p>
              <a:p>
                <a:pPr>
                  <a:lnSpc>
                    <a:spcPct val="90000"/>
                  </a:lnSpc>
                </a:pPr>
                <a:r>
                  <a:rPr lang="en-US" dirty="0" smtClean="0"/>
                  <a:t>Context</a:t>
                </a:r>
              </a:p>
            </p:txBody>
          </p:sp>
        </p:grpSp>
        <p:grpSp>
          <p:nvGrpSpPr>
            <p:cNvPr id="47" name="Group 46"/>
            <p:cNvGrpSpPr/>
            <p:nvPr/>
          </p:nvGrpSpPr>
          <p:grpSpPr>
            <a:xfrm>
              <a:off x="4419600" y="4394200"/>
              <a:ext cx="749300" cy="495300"/>
              <a:chOff x="4419600" y="4394200"/>
              <a:chExt cx="749300" cy="495300"/>
            </a:xfrm>
          </p:grpSpPr>
          <p:sp>
            <p:nvSpPr>
              <p:cNvPr id="49" name="Oval 48"/>
              <p:cNvSpPr/>
              <p:nvPr/>
            </p:nvSpPr>
            <p:spPr>
              <a:xfrm>
                <a:off x="4419600" y="43942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0" name="TextBox 49"/>
              <p:cNvSpPr txBox="1"/>
              <p:nvPr/>
            </p:nvSpPr>
            <p:spPr>
              <a:xfrm>
                <a:off x="4660900" y="4521200"/>
                <a:ext cx="508000" cy="292100"/>
              </a:xfrm>
              <a:prstGeom prst="rect">
                <a:avLst/>
              </a:prstGeom>
              <a:noFill/>
            </p:spPr>
            <p:txBody>
              <a:bodyPr wrap="square" lIns="0" tIns="0" rIns="0" bIns="0" rtlCol="0">
                <a:noAutofit/>
              </a:bodyPr>
              <a:lstStyle/>
              <a:p>
                <a:pPr>
                  <a:lnSpc>
                    <a:spcPct val="90000"/>
                  </a:lnSpc>
                </a:pPr>
                <a:r>
                  <a:rPr lang="en-US" dirty="0" smtClean="0"/>
                  <a:t>red</a:t>
                </a:r>
              </a:p>
            </p:txBody>
          </p:sp>
        </p:grpSp>
        <p:cxnSp>
          <p:nvCxnSpPr>
            <p:cNvPr id="48" name="Straight Arrow Connector 47"/>
            <p:cNvCxnSpPr/>
            <p:nvPr/>
          </p:nvCxnSpPr>
          <p:spPr>
            <a:xfrm>
              <a:off x="3966968" y="39279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0416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Multilingual </a:t>
            </a:r>
            <a:r>
              <a:rPr lang="en-US" dirty="0" err="1" smtClean="0"/>
              <a:t>embeddings</a:t>
            </a:r>
            <a:r>
              <a:rPr lang="en-US" dirty="0" smtClean="0"/>
              <a:t> via word translations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51</a:t>
            </a:fld>
            <a:endParaRPr lang="en-US" dirty="0"/>
          </a:p>
        </p:txBody>
      </p:sp>
      <p:sp>
        <p:nvSpPr>
          <p:cNvPr id="7" name="TextBox 6"/>
          <p:cNvSpPr txBox="1"/>
          <p:nvPr/>
        </p:nvSpPr>
        <p:spPr>
          <a:xfrm>
            <a:off x="2740659" y="3325597"/>
            <a:ext cx="1888380" cy="685174"/>
          </a:xfrm>
          <a:prstGeom prst="rect">
            <a:avLst/>
          </a:prstGeom>
          <a:noFill/>
        </p:spPr>
        <p:txBody>
          <a:bodyPr wrap="none" lIns="0" tIns="0" rIns="0" bIns="0" rtlCol="0">
            <a:noAutofit/>
          </a:bodyPr>
          <a:lstStyle/>
          <a:p>
            <a:pPr>
              <a:lnSpc>
                <a:spcPct val="90000"/>
              </a:lnSpc>
            </a:pPr>
            <a:r>
              <a:rPr lang="en-US" b="1" dirty="0" smtClean="0"/>
              <a:t>Large multilingual</a:t>
            </a:r>
          </a:p>
          <a:p>
            <a:pPr>
              <a:lnSpc>
                <a:spcPct val="90000"/>
              </a:lnSpc>
            </a:pPr>
            <a:r>
              <a:rPr lang="en-US" b="1" dirty="0" smtClean="0"/>
              <a:t>text corpus</a:t>
            </a:r>
          </a:p>
        </p:txBody>
      </p:sp>
      <p:sp>
        <p:nvSpPr>
          <p:cNvPr id="8" name="TextBox 7"/>
          <p:cNvSpPr txBox="1"/>
          <p:nvPr/>
        </p:nvSpPr>
        <p:spPr>
          <a:xfrm>
            <a:off x="5316200" y="3327594"/>
            <a:ext cx="1702557" cy="666466"/>
          </a:xfrm>
          <a:prstGeom prst="rect">
            <a:avLst/>
          </a:prstGeom>
          <a:noFill/>
        </p:spPr>
        <p:txBody>
          <a:bodyPr wrap="none" lIns="0" tIns="0" rIns="0" bIns="0" rtlCol="0">
            <a:noAutofit/>
          </a:bodyPr>
          <a:lstStyle/>
          <a:p>
            <a:pPr>
              <a:lnSpc>
                <a:spcPct val="90000"/>
              </a:lnSpc>
            </a:pPr>
            <a:r>
              <a:rPr lang="en-US" b="1" dirty="0" smtClean="0"/>
              <a:t>Word translation</a:t>
            </a:r>
          </a:p>
          <a:p>
            <a:pPr>
              <a:lnSpc>
                <a:spcPct val="90000"/>
              </a:lnSpc>
            </a:pPr>
            <a:r>
              <a:rPr lang="en-US" b="1" dirty="0" smtClean="0"/>
              <a:t>dictionaries</a:t>
            </a:r>
          </a:p>
        </p:txBody>
      </p:sp>
      <p:sp>
        <p:nvSpPr>
          <p:cNvPr id="9" name="TextBox 8"/>
          <p:cNvSpPr txBox="1"/>
          <p:nvPr/>
        </p:nvSpPr>
        <p:spPr>
          <a:xfrm>
            <a:off x="8052276" y="3329589"/>
            <a:ext cx="1266065" cy="798162"/>
          </a:xfrm>
          <a:prstGeom prst="rect">
            <a:avLst/>
          </a:prstGeom>
          <a:noFill/>
        </p:spPr>
        <p:txBody>
          <a:bodyPr wrap="none" lIns="0" tIns="0" rIns="0" bIns="0" rtlCol="0">
            <a:noAutofit/>
          </a:bodyPr>
          <a:lstStyle/>
          <a:p>
            <a:pPr>
              <a:lnSpc>
                <a:spcPct val="90000"/>
              </a:lnSpc>
            </a:pPr>
            <a:r>
              <a:rPr lang="en-US" b="1" dirty="0" smtClean="0"/>
              <a:t>Multilingual </a:t>
            </a:r>
          </a:p>
          <a:p>
            <a:pPr>
              <a:lnSpc>
                <a:spcPct val="90000"/>
              </a:lnSpc>
            </a:pPr>
            <a:r>
              <a:rPr lang="en-US" b="1" dirty="0" smtClean="0"/>
              <a:t>embedding</a:t>
            </a:r>
          </a:p>
        </p:txBody>
      </p:sp>
      <p:sp>
        <p:nvSpPr>
          <p:cNvPr id="10" name="TextBox 9"/>
          <p:cNvSpPr txBox="1"/>
          <p:nvPr/>
        </p:nvSpPr>
        <p:spPr>
          <a:xfrm>
            <a:off x="4733815" y="3175192"/>
            <a:ext cx="367649" cy="568193"/>
          </a:xfrm>
          <a:prstGeom prst="rect">
            <a:avLst/>
          </a:prstGeom>
          <a:noFill/>
        </p:spPr>
        <p:txBody>
          <a:bodyPr wrap="none" lIns="0" tIns="0" rIns="0" bIns="0" rtlCol="0">
            <a:noAutofit/>
          </a:bodyPr>
          <a:lstStyle/>
          <a:p>
            <a:pPr>
              <a:lnSpc>
                <a:spcPct val="90000"/>
              </a:lnSpc>
            </a:pPr>
            <a:r>
              <a:rPr lang="en-US" sz="3600" b="1" dirty="0" smtClean="0"/>
              <a:t>+</a:t>
            </a:r>
          </a:p>
        </p:txBody>
      </p:sp>
      <p:sp>
        <p:nvSpPr>
          <p:cNvPr id="11" name="TextBox 10"/>
          <p:cNvSpPr txBox="1"/>
          <p:nvPr/>
        </p:nvSpPr>
        <p:spPr>
          <a:xfrm>
            <a:off x="7338270" y="3177188"/>
            <a:ext cx="367649" cy="568193"/>
          </a:xfrm>
          <a:prstGeom prst="rect">
            <a:avLst/>
          </a:prstGeom>
          <a:noFill/>
        </p:spPr>
        <p:txBody>
          <a:bodyPr wrap="none" lIns="0" tIns="0" rIns="0" bIns="0" rtlCol="0">
            <a:noAutofit/>
          </a:bodyPr>
          <a:lstStyle/>
          <a:p>
            <a:pPr>
              <a:lnSpc>
                <a:spcPct val="90000"/>
              </a:lnSpc>
            </a:pPr>
            <a:r>
              <a:rPr lang="en-US" sz="3600" b="1" dirty="0"/>
              <a:t>=</a:t>
            </a:r>
            <a:endParaRPr lang="en-US" sz="3600" b="1" dirty="0" smtClean="0"/>
          </a:p>
        </p:txBody>
      </p:sp>
      <p:grpSp>
        <p:nvGrpSpPr>
          <p:cNvPr id="36" name="Group 35"/>
          <p:cNvGrpSpPr/>
          <p:nvPr/>
        </p:nvGrpSpPr>
        <p:grpSpPr>
          <a:xfrm>
            <a:off x="1865580" y="1675554"/>
            <a:ext cx="2815697" cy="1582913"/>
            <a:chOff x="1865580" y="1675554"/>
            <a:chExt cx="2815697" cy="1582913"/>
          </a:xfrm>
        </p:grpSpPr>
        <p:sp>
          <p:nvSpPr>
            <p:cNvPr id="12" name="Folded Corner 11"/>
            <p:cNvSpPr/>
            <p:nvPr/>
          </p:nvSpPr>
          <p:spPr>
            <a:xfrm>
              <a:off x="1998035" y="20424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5" name="Folded Corner 14"/>
            <p:cNvSpPr/>
            <p:nvPr/>
          </p:nvSpPr>
          <p:spPr>
            <a:xfrm>
              <a:off x="2150435" y="21948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Folded Corner 15"/>
            <p:cNvSpPr/>
            <p:nvPr/>
          </p:nvSpPr>
          <p:spPr>
            <a:xfrm>
              <a:off x="2302835" y="23472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EN</a:t>
              </a:r>
              <a:endParaRPr lang="en-US" dirty="0"/>
            </a:p>
          </p:txBody>
        </p:sp>
        <p:sp>
          <p:nvSpPr>
            <p:cNvPr id="17" name="Folded Corner 16"/>
            <p:cNvSpPr/>
            <p:nvPr/>
          </p:nvSpPr>
          <p:spPr>
            <a:xfrm>
              <a:off x="3016362" y="2104642"/>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 name="Folded Corner 17"/>
            <p:cNvSpPr/>
            <p:nvPr/>
          </p:nvSpPr>
          <p:spPr>
            <a:xfrm>
              <a:off x="3168762" y="2257042"/>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FR</a:t>
              </a:r>
              <a:endParaRPr lang="en-US" dirty="0"/>
            </a:p>
          </p:txBody>
        </p:sp>
        <p:sp>
          <p:nvSpPr>
            <p:cNvPr id="19" name="Folded Corner 18"/>
            <p:cNvSpPr/>
            <p:nvPr/>
          </p:nvSpPr>
          <p:spPr>
            <a:xfrm>
              <a:off x="3886865" y="2118910"/>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0" name="Folded Corner 19"/>
            <p:cNvSpPr/>
            <p:nvPr/>
          </p:nvSpPr>
          <p:spPr>
            <a:xfrm>
              <a:off x="4039265" y="2271310"/>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ES</a:t>
              </a:r>
              <a:endParaRPr lang="en-US" dirty="0"/>
            </a:p>
          </p:txBody>
        </p:sp>
        <p:sp>
          <p:nvSpPr>
            <p:cNvPr id="21" name="TextBox 20"/>
            <p:cNvSpPr txBox="1"/>
            <p:nvPr/>
          </p:nvSpPr>
          <p:spPr>
            <a:xfrm>
              <a:off x="1865580" y="1680113"/>
              <a:ext cx="760199" cy="331805"/>
            </a:xfrm>
            <a:prstGeom prst="rect">
              <a:avLst/>
            </a:prstGeom>
            <a:noFill/>
          </p:spPr>
          <p:txBody>
            <a:bodyPr wrap="none" lIns="0" tIns="0" rIns="0" bIns="0" rtlCol="0">
              <a:noAutofit/>
            </a:bodyPr>
            <a:lstStyle/>
            <a:p>
              <a:pPr>
                <a:lnSpc>
                  <a:spcPct val="90000"/>
                </a:lnSpc>
              </a:pPr>
              <a:r>
                <a:rPr lang="en-US" dirty="0"/>
                <a:t>E</a:t>
              </a:r>
              <a:r>
                <a:rPr lang="en-US" dirty="0" smtClean="0"/>
                <a:t>nglish</a:t>
              </a:r>
            </a:p>
          </p:txBody>
        </p:sp>
        <p:sp>
          <p:nvSpPr>
            <p:cNvPr id="22" name="TextBox 21"/>
            <p:cNvSpPr txBox="1"/>
            <p:nvPr/>
          </p:nvSpPr>
          <p:spPr>
            <a:xfrm>
              <a:off x="2931294" y="1675554"/>
              <a:ext cx="760199" cy="331805"/>
            </a:xfrm>
            <a:prstGeom prst="rect">
              <a:avLst/>
            </a:prstGeom>
            <a:noFill/>
          </p:spPr>
          <p:txBody>
            <a:bodyPr wrap="none" lIns="0" tIns="0" rIns="0" bIns="0" rtlCol="0">
              <a:noAutofit/>
            </a:bodyPr>
            <a:lstStyle/>
            <a:p>
              <a:pPr>
                <a:lnSpc>
                  <a:spcPct val="90000"/>
                </a:lnSpc>
              </a:pPr>
              <a:r>
                <a:rPr lang="en-US" dirty="0" smtClean="0"/>
                <a:t>French</a:t>
              </a:r>
            </a:p>
          </p:txBody>
        </p:sp>
        <p:sp>
          <p:nvSpPr>
            <p:cNvPr id="23" name="TextBox 22"/>
            <p:cNvSpPr txBox="1"/>
            <p:nvPr/>
          </p:nvSpPr>
          <p:spPr>
            <a:xfrm>
              <a:off x="3882844" y="1685265"/>
              <a:ext cx="760199" cy="331805"/>
            </a:xfrm>
            <a:prstGeom prst="rect">
              <a:avLst/>
            </a:prstGeom>
            <a:noFill/>
          </p:spPr>
          <p:txBody>
            <a:bodyPr wrap="none" lIns="0" tIns="0" rIns="0" bIns="0" rtlCol="0">
              <a:noAutofit/>
            </a:bodyPr>
            <a:lstStyle/>
            <a:p>
              <a:pPr>
                <a:lnSpc>
                  <a:spcPct val="90000"/>
                </a:lnSpc>
              </a:pPr>
              <a:r>
                <a:rPr lang="en-US" dirty="0" smtClean="0"/>
                <a:t>Spanish</a:t>
              </a:r>
            </a:p>
          </p:txBody>
        </p:sp>
      </p:grpSp>
      <p:sp>
        <p:nvSpPr>
          <p:cNvPr id="24" name="TextBox 23"/>
          <p:cNvSpPr txBox="1"/>
          <p:nvPr/>
        </p:nvSpPr>
        <p:spPr>
          <a:xfrm>
            <a:off x="5314475" y="2346194"/>
            <a:ext cx="636341" cy="864313"/>
          </a:xfrm>
          <a:prstGeom prst="rect">
            <a:avLst/>
          </a:prstGeom>
          <a:solidFill>
            <a:schemeClr val="tx1">
              <a:lumMod val="20000"/>
              <a:lumOff val="80000"/>
            </a:schemeClr>
          </a:solidFill>
        </p:spPr>
        <p:txBody>
          <a:bodyPr wrap="none" lIns="0" tIns="0" rIns="0" bIns="0" rtlCol="0">
            <a:noAutofit/>
          </a:bodyPr>
          <a:lstStyle/>
          <a:p>
            <a:pPr>
              <a:lnSpc>
                <a:spcPct val="90000"/>
              </a:lnSpc>
            </a:pPr>
            <a:r>
              <a:rPr lang="en-US" dirty="0" smtClean="0"/>
              <a:t>red</a:t>
            </a:r>
          </a:p>
          <a:p>
            <a:pPr>
              <a:lnSpc>
                <a:spcPct val="90000"/>
              </a:lnSpc>
            </a:pPr>
            <a:r>
              <a:rPr lang="en-US" dirty="0" smtClean="0"/>
              <a:t>rouge</a:t>
            </a:r>
          </a:p>
          <a:p>
            <a:pPr>
              <a:lnSpc>
                <a:spcPct val="90000"/>
              </a:lnSpc>
            </a:pPr>
            <a:r>
              <a:rPr lang="en-US" dirty="0" err="1" smtClean="0"/>
              <a:t>rojo</a:t>
            </a:r>
            <a:endParaRPr lang="en-US" dirty="0" smtClean="0"/>
          </a:p>
        </p:txBody>
      </p:sp>
      <p:sp>
        <p:nvSpPr>
          <p:cNvPr id="25" name="TextBox 24"/>
          <p:cNvSpPr txBox="1"/>
          <p:nvPr/>
        </p:nvSpPr>
        <p:spPr>
          <a:xfrm>
            <a:off x="6094779" y="2327367"/>
            <a:ext cx="636341" cy="864313"/>
          </a:xfrm>
          <a:prstGeom prst="rect">
            <a:avLst/>
          </a:prstGeom>
          <a:solidFill>
            <a:schemeClr val="tx1">
              <a:lumMod val="20000"/>
              <a:lumOff val="80000"/>
            </a:schemeClr>
          </a:solidFill>
        </p:spPr>
        <p:txBody>
          <a:bodyPr wrap="none" lIns="0" tIns="0" rIns="0" bIns="0" rtlCol="0">
            <a:noAutofit/>
          </a:bodyPr>
          <a:lstStyle/>
          <a:p>
            <a:pPr>
              <a:lnSpc>
                <a:spcPct val="90000"/>
              </a:lnSpc>
            </a:pPr>
            <a:r>
              <a:rPr lang="en-US" dirty="0" smtClean="0"/>
              <a:t>king</a:t>
            </a:r>
          </a:p>
          <a:p>
            <a:pPr>
              <a:lnSpc>
                <a:spcPct val="90000"/>
              </a:lnSpc>
            </a:pPr>
            <a:r>
              <a:rPr lang="en-US" dirty="0" err="1" smtClean="0"/>
              <a:t>roi</a:t>
            </a:r>
            <a:endParaRPr lang="en-US" dirty="0" smtClean="0"/>
          </a:p>
        </p:txBody>
      </p:sp>
      <p:sp>
        <p:nvSpPr>
          <p:cNvPr id="26" name="Folded Corner 25"/>
          <p:cNvSpPr/>
          <p:nvPr/>
        </p:nvSpPr>
        <p:spPr>
          <a:xfrm>
            <a:off x="1451721" y="3508149"/>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NO</a:t>
            </a:r>
            <a:endParaRPr lang="en-US" dirty="0"/>
          </a:p>
        </p:txBody>
      </p:sp>
      <p:sp>
        <p:nvSpPr>
          <p:cNvPr id="27" name="Folded Corner 26"/>
          <p:cNvSpPr/>
          <p:nvPr/>
        </p:nvSpPr>
        <p:spPr>
          <a:xfrm>
            <a:off x="2331918" y="3903121"/>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ZH</a:t>
            </a:r>
            <a:endParaRPr lang="en-US" dirty="0"/>
          </a:p>
        </p:txBody>
      </p:sp>
      <p:sp>
        <p:nvSpPr>
          <p:cNvPr id="28" name="Folded Corner 27"/>
          <p:cNvSpPr/>
          <p:nvPr/>
        </p:nvSpPr>
        <p:spPr>
          <a:xfrm>
            <a:off x="3202421" y="3960196"/>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HI</a:t>
            </a:r>
            <a:endParaRPr lang="en-US" dirty="0"/>
          </a:p>
        </p:txBody>
      </p:sp>
      <p:sp>
        <p:nvSpPr>
          <p:cNvPr id="29" name="Folded Corner 28"/>
          <p:cNvSpPr/>
          <p:nvPr/>
        </p:nvSpPr>
        <p:spPr>
          <a:xfrm>
            <a:off x="3987301" y="3760431"/>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BN</a:t>
            </a:r>
            <a:endParaRPr lang="en-US" dirty="0"/>
          </a:p>
        </p:txBody>
      </p:sp>
      <p:sp>
        <p:nvSpPr>
          <p:cNvPr id="30" name="TextBox 29"/>
          <p:cNvSpPr txBox="1"/>
          <p:nvPr/>
        </p:nvSpPr>
        <p:spPr>
          <a:xfrm>
            <a:off x="1371229" y="4453435"/>
            <a:ext cx="760199" cy="331805"/>
          </a:xfrm>
          <a:prstGeom prst="rect">
            <a:avLst/>
          </a:prstGeom>
          <a:noFill/>
        </p:spPr>
        <p:txBody>
          <a:bodyPr wrap="none" lIns="0" tIns="0" rIns="0" bIns="0" rtlCol="0">
            <a:noAutofit/>
          </a:bodyPr>
          <a:lstStyle/>
          <a:p>
            <a:pPr>
              <a:lnSpc>
                <a:spcPct val="90000"/>
              </a:lnSpc>
            </a:pPr>
            <a:r>
              <a:rPr lang="en-US" dirty="0" smtClean="0"/>
              <a:t>Bokmal</a:t>
            </a:r>
          </a:p>
        </p:txBody>
      </p:sp>
      <p:sp>
        <p:nvSpPr>
          <p:cNvPr id="31" name="TextBox 30"/>
          <p:cNvSpPr txBox="1"/>
          <p:nvPr/>
        </p:nvSpPr>
        <p:spPr>
          <a:xfrm>
            <a:off x="2251426" y="4862676"/>
            <a:ext cx="760199" cy="331805"/>
          </a:xfrm>
          <a:prstGeom prst="rect">
            <a:avLst/>
          </a:prstGeom>
          <a:noFill/>
        </p:spPr>
        <p:txBody>
          <a:bodyPr wrap="none" lIns="0" tIns="0" rIns="0" bIns="0" rtlCol="0">
            <a:noAutofit/>
          </a:bodyPr>
          <a:lstStyle/>
          <a:p>
            <a:pPr>
              <a:lnSpc>
                <a:spcPct val="90000"/>
              </a:lnSpc>
            </a:pPr>
            <a:r>
              <a:rPr lang="en-US" dirty="0" smtClean="0"/>
              <a:t>Chinese</a:t>
            </a:r>
          </a:p>
        </p:txBody>
      </p:sp>
      <p:sp>
        <p:nvSpPr>
          <p:cNvPr id="32" name="TextBox 31"/>
          <p:cNvSpPr txBox="1"/>
          <p:nvPr/>
        </p:nvSpPr>
        <p:spPr>
          <a:xfrm>
            <a:off x="3217247" y="4915193"/>
            <a:ext cx="760199" cy="331805"/>
          </a:xfrm>
          <a:prstGeom prst="rect">
            <a:avLst/>
          </a:prstGeom>
          <a:noFill/>
        </p:spPr>
        <p:txBody>
          <a:bodyPr wrap="none" lIns="0" tIns="0" rIns="0" bIns="0" rtlCol="0">
            <a:noAutofit/>
          </a:bodyPr>
          <a:lstStyle/>
          <a:p>
            <a:pPr>
              <a:lnSpc>
                <a:spcPct val="90000"/>
              </a:lnSpc>
            </a:pPr>
            <a:r>
              <a:rPr lang="en-US" dirty="0" smtClean="0"/>
              <a:t>Hindi</a:t>
            </a:r>
          </a:p>
        </p:txBody>
      </p:sp>
      <p:sp>
        <p:nvSpPr>
          <p:cNvPr id="33" name="TextBox 32"/>
          <p:cNvSpPr txBox="1"/>
          <p:nvPr/>
        </p:nvSpPr>
        <p:spPr>
          <a:xfrm>
            <a:off x="4011822" y="4710870"/>
            <a:ext cx="760199" cy="331805"/>
          </a:xfrm>
          <a:prstGeom prst="rect">
            <a:avLst/>
          </a:prstGeom>
          <a:noFill/>
        </p:spPr>
        <p:txBody>
          <a:bodyPr wrap="none" lIns="0" tIns="0" rIns="0" bIns="0" rtlCol="0">
            <a:noAutofit/>
          </a:bodyPr>
          <a:lstStyle/>
          <a:p>
            <a:pPr>
              <a:lnSpc>
                <a:spcPct val="90000"/>
              </a:lnSpc>
            </a:pPr>
            <a:r>
              <a:rPr lang="en-US" dirty="0" smtClean="0"/>
              <a:t>Bangla</a:t>
            </a:r>
          </a:p>
        </p:txBody>
      </p:sp>
      <p:sp>
        <p:nvSpPr>
          <p:cNvPr id="34" name="TextBox 33"/>
          <p:cNvSpPr txBox="1"/>
          <p:nvPr/>
        </p:nvSpPr>
        <p:spPr>
          <a:xfrm>
            <a:off x="3156772" y="5491911"/>
            <a:ext cx="5905020" cy="666466"/>
          </a:xfrm>
          <a:prstGeom prst="rect">
            <a:avLst/>
          </a:prstGeom>
          <a:solidFill>
            <a:srgbClr val="DFDFDF"/>
          </a:solidFill>
        </p:spPr>
        <p:txBody>
          <a:bodyPr wrap="none" lIns="0" tIns="0" rIns="0" bIns="0" rtlCol="0">
            <a:noAutofit/>
          </a:bodyPr>
          <a:lstStyle/>
          <a:p>
            <a:pPr>
              <a:lnSpc>
                <a:spcPct val="90000"/>
              </a:lnSpc>
            </a:pPr>
            <a:r>
              <a:rPr lang="en-US" b="1" dirty="0" smtClean="0"/>
              <a:t>Avoid language ID by merging vocabularies naively:</a:t>
            </a:r>
          </a:p>
          <a:p>
            <a:pPr>
              <a:lnSpc>
                <a:spcPct val="90000"/>
              </a:lnSpc>
            </a:pPr>
            <a:r>
              <a:rPr lang="en-US" b="1" dirty="0" smtClean="0"/>
              <a:t>car in English and car in Spanish will share same vector!</a:t>
            </a:r>
          </a:p>
        </p:txBody>
      </p:sp>
      <p:sp>
        <p:nvSpPr>
          <p:cNvPr id="35" name="TextBox 34"/>
          <p:cNvSpPr txBox="1"/>
          <p:nvPr/>
        </p:nvSpPr>
        <p:spPr>
          <a:xfrm>
            <a:off x="7945373" y="2394154"/>
            <a:ext cx="1416101" cy="802084"/>
          </a:xfrm>
          <a:prstGeom prst="rect">
            <a:avLst/>
          </a:prstGeom>
          <a:solidFill>
            <a:schemeClr val="tx1">
              <a:lumMod val="20000"/>
              <a:lumOff val="80000"/>
            </a:schemeClr>
          </a:solidFill>
        </p:spPr>
        <p:txBody>
          <a:bodyPr wrap="none" lIns="0" tIns="0" rIns="0" bIns="0" rtlCol="0">
            <a:noAutofit/>
          </a:bodyPr>
          <a:lstStyle/>
          <a:p>
            <a:pPr>
              <a:lnSpc>
                <a:spcPct val="90000"/>
              </a:lnSpc>
            </a:pPr>
            <a:r>
              <a:rPr lang="en-US" dirty="0" smtClean="0"/>
              <a:t>good ≈ </a:t>
            </a:r>
            <a:r>
              <a:rPr lang="en-US" dirty="0" err="1" smtClean="0"/>
              <a:t>bueno</a:t>
            </a:r>
            <a:endParaRPr lang="en-US" dirty="0" smtClean="0"/>
          </a:p>
          <a:p>
            <a:pPr>
              <a:lnSpc>
                <a:spcPct val="90000"/>
              </a:lnSpc>
            </a:pPr>
            <a:r>
              <a:rPr lang="en-US" dirty="0" smtClean="0"/>
              <a:t>queen ≈ </a:t>
            </a:r>
            <a:r>
              <a:rPr lang="en-US" dirty="0" err="1" smtClean="0"/>
              <a:t>reine</a:t>
            </a:r>
            <a:endParaRPr lang="en-US" dirty="0" smtClean="0"/>
          </a:p>
          <a:p>
            <a:pPr>
              <a:lnSpc>
                <a:spcPct val="90000"/>
              </a:lnSpc>
            </a:pPr>
            <a:r>
              <a:rPr lang="en-US" dirty="0" smtClean="0"/>
              <a:t>…</a:t>
            </a:r>
          </a:p>
        </p:txBody>
      </p:sp>
    </p:spTree>
    <p:extLst>
      <p:ext uri="{BB962C8B-B14F-4D97-AF65-F5344CB8AC3E}">
        <p14:creationId xmlns:p14="http://schemas.microsoft.com/office/powerpoint/2010/main" val="6844673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Monolingual Word </a:t>
            </a:r>
            <a:r>
              <a:rPr lang="en-US" dirty="0" err="1" smtClean="0"/>
              <a:t>Embeddings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52</a:t>
            </a:fld>
            <a:endParaRPr lang="en-US" dirty="0"/>
          </a:p>
        </p:txBody>
      </p:sp>
      <p:sp>
        <p:nvSpPr>
          <p:cNvPr id="6" name="Rectangle 5"/>
          <p:cNvSpPr/>
          <p:nvPr/>
        </p:nvSpPr>
        <p:spPr>
          <a:xfrm>
            <a:off x="431578" y="1415534"/>
            <a:ext cx="9048245" cy="523220"/>
          </a:xfrm>
          <a:prstGeom prst="rect">
            <a:avLst/>
          </a:prstGeom>
        </p:spPr>
        <p:txBody>
          <a:bodyPr wrap="none">
            <a:spAutoFit/>
          </a:bodyPr>
          <a:lstStyle/>
          <a:p>
            <a:r>
              <a:rPr lang="en-US" sz="2800" i="1" dirty="0" smtClean="0">
                <a:solidFill>
                  <a:schemeClr val="bg1">
                    <a:lumMod val="65000"/>
                  </a:schemeClr>
                </a:solidFill>
              </a:rPr>
              <a:t>“You </a:t>
            </a:r>
            <a:r>
              <a:rPr lang="en-US" sz="2800" i="1" dirty="0">
                <a:solidFill>
                  <a:schemeClr val="bg1">
                    <a:lumMod val="65000"/>
                  </a:schemeClr>
                </a:solidFill>
              </a:rPr>
              <a:t>shall know a word by the company it </a:t>
            </a:r>
            <a:r>
              <a:rPr lang="en-US" sz="2800" i="1" dirty="0" smtClean="0">
                <a:solidFill>
                  <a:schemeClr val="bg1">
                    <a:lumMod val="65000"/>
                  </a:schemeClr>
                </a:solidFill>
              </a:rPr>
              <a:t>keeps”. </a:t>
            </a:r>
            <a:r>
              <a:rPr lang="en-US" sz="2800" dirty="0" smtClean="0">
                <a:solidFill>
                  <a:schemeClr val="bg1">
                    <a:lumMod val="65000"/>
                  </a:schemeClr>
                </a:solidFill>
              </a:rPr>
              <a:t>– J.R. Firth</a:t>
            </a:r>
            <a:endParaRPr lang="en-US" sz="2800" dirty="0">
              <a:solidFill>
                <a:schemeClr val="bg1">
                  <a:lumMod val="65000"/>
                </a:schemeClr>
              </a:solidFill>
            </a:endParaRPr>
          </a:p>
        </p:txBody>
      </p:sp>
      <p:sp>
        <p:nvSpPr>
          <p:cNvPr id="11" name="Rectangle 10"/>
          <p:cNvSpPr/>
          <p:nvPr/>
        </p:nvSpPr>
        <p:spPr>
          <a:xfrm>
            <a:off x="799878" y="4882634"/>
            <a:ext cx="8166117" cy="461665"/>
          </a:xfrm>
          <a:prstGeom prst="rect">
            <a:avLst/>
          </a:prstGeom>
        </p:spPr>
        <p:txBody>
          <a:bodyPr wrap="none">
            <a:spAutoFit/>
          </a:bodyPr>
          <a:lstStyle/>
          <a:p>
            <a:r>
              <a:rPr lang="en-US" sz="2400" b="1" dirty="0" smtClean="0"/>
              <a:t>Trained on English: </a:t>
            </a:r>
            <a:r>
              <a:rPr lang="en-US" sz="2400" dirty="0" smtClean="0"/>
              <a:t>king – man + woman ≈ queen </a:t>
            </a:r>
            <a:r>
              <a:rPr lang="en-US" sz="2400" dirty="0" smtClean="0">
                <a:solidFill>
                  <a:srgbClr val="A6A6A6"/>
                </a:solidFill>
              </a:rPr>
              <a:t>[</a:t>
            </a:r>
            <a:r>
              <a:rPr lang="en-US" sz="2400" dirty="0" err="1" smtClean="0">
                <a:solidFill>
                  <a:srgbClr val="A6A6A6"/>
                </a:solidFill>
              </a:rPr>
              <a:t>Mikolov</a:t>
            </a:r>
            <a:r>
              <a:rPr lang="en-US" sz="2400" dirty="0" smtClean="0">
                <a:solidFill>
                  <a:srgbClr val="A6A6A6"/>
                </a:solidFill>
              </a:rPr>
              <a:t> et al</a:t>
            </a:r>
            <a:r>
              <a:rPr lang="en-US" dirty="0" smtClean="0">
                <a:solidFill>
                  <a:srgbClr val="A6A6A6"/>
                </a:solidFill>
              </a:rPr>
              <a:t>]</a:t>
            </a:r>
            <a:endParaRPr lang="en-US" dirty="0">
              <a:solidFill>
                <a:srgbClr val="A6A6A6"/>
              </a:solidFill>
            </a:endParaRPr>
          </a:p>
        </p:txBody>
      </p:sp>
      <p:sp>
        <p:nvSpPr>
          <p:cNvPr id="12" name="Rectangle 11"/>
          <p:cNvSpPr/>
          <p:nvPr/>
        </p:nvSpPr>
        <p:spPr>
          <a:xfrm>
            <a:off x="799878" y="5454134"/>
            <a:ext cx="6331330" cy="461665"/>
          </a:xfrm>
          <a:prstGeom prst="rect">
            <a:avLst/>
          </a:prstGeom>
        </p:spPr>
        <p:txBody>
          <a:bodyPr wrap="none">
            <a:spAutoFit/>
          </a:bodyPr>
          <a:lstStyle/>
          <a:p>
            <a:r>
              <a:rPr lang="en-US" sz="2400" b="1" dirty="0" smtClean="0"/>
              <a:t>Trained on French: </a:t>
            </a:r>
            <a:r>
              <a:rPr lang="en-US" sz="2400" dirty="0" err="1" smtClean="0"/>
              <a:t>roi</a:t>
            </a:r>
            <a:r>
              <a:rPr lang="en-US" sz="2400" dirty="0" smtClean="0"/>
              <a:t> – </a:t>
            </a:r>
            <a:r>
              <a:rPr lang="en-US" sz="2400" dirty="0" err="1" smtClean="0"/>
              <a:t>homme</a:t>
            </a:r>
            <a:r>
              <a:rPr lang="en-US" sz="2400" dirty="0" smtClean="0"/>
              <a:t> + femme ≈ </a:t>
            </a:r>
            <a:r>
              <a:rPr lang="en-US" sz="2400" dirty="0" err="1" smtClean="0"/>
              <a:t>reine</a:t>
            </a:r>
            <a:endParaRPr lang="en-US" sz="2400" dirty="0"/>
          </a:p>
        </p:txBody>
      </p:sp>
      <p:sp>
        <p:nvSpPr>
          <p:cNvPr id="8" name="Rectangle 7"/>
          <p:cNvSpPr/>
          <p:nvPr/>
        </p:nvSpPr>
        <p:spPr>
          <a:xfrm>
            <a:off x="573476" y="2177534"/>
            <a:ext cx="9325089" cy="461665"/>
          </a:xfrm>
          <a:prstGeom prst="rect">
            <a:avLst/>
          </a:prstGeom>
        </p:spPr>
        <p:txBody>
          <a:bodyPr wrap="none">
            <a:spAutoFit/>
          </a:bodyPr>
          <a:lstStyle/>
          <a:p>
            <a:r>
              <a:rPr lang="en-US" sz="2400" dirty="0" smtClean="0">
                <a:solidFill>
                  <a:schemeClr val="bg1">
                    <a:lumMod val="50000"/>
                  </a:schemeClr>
                </a:solidFill>
              </a:rPr>
              <a:t>CBOW &amp; </a:t>
            </a:r>
            <a:r>
              <a:rPr lang="en-US" sz="2400" dirty="0" err="1" smtClean="0">
                <a:solidFill>
                  <a:schemeClr val="bg1">
                    <a:lumMod val="50000"/>
                  </a:schemeClr>
                </a:solidFill>
              </a:rPr>
              <a:t>SkipGram</a:t>
            </a:r>
            <a:r>
              <a:rPr lang="en-US" sz="2400" dirty="0" smtClean="0">
                <a:solidFill>
                  <a:schemeClr val="bg1">
                    <a:lumMod val="50000"/>
                  </a:schemeClr>
                </a:solidFill>
              </a:rPr>
              <a:t> updates words to predict their context </a:t>
            </a:r>
            <a:r>
              <a:rPr lang="en-US" sz="2400" dirty="0" smtClean="0">
                <a:solidFill>
                  <a:srgbClr val="A6A6A6"/>
                </a:solidFill>
              </a:rPr>
              <a:t>[</a:t>
            </a:r>
            <a:r>
              <a:rPr lang="en-US" sz="2400" dirty="0" err="1">
                <a:solidFill>
                  <a:srgbClr val="A6A6A6"/>
                </a:solidFill>
              </a:rPr>
              <a:t>Mikolov</a:t>
            </a:r>
            <a:r>
              <a:rPr lang="en-US" sz="2400" dirty="0">
                <a:solidFill>
                  <a:srgbClr val="A6A6A6"/>
                </a:solidFill>
              </a:rPr>
              <a:t> et al]</a:t>
            </a:r>
          </a:p>
        </p:txBody>
      </p:sp>
      <p:sp>
        <p:nvSpPr>
          <p:cNvPr id="9" name="TextBox 8"/>
          <p:cNvSpPr txBox="1"/>
          <p:nvPr/>
        </p:nvSpPr>
        <p:spPr>
          <a:xfrm>
            <a:off x="266700" y="2489200"/>
            <a:ext cx="914400" cy="914400"/>
          </a:xfrm>
          <a:prstGeom prst="rect">
            <a:avLst/>
          </a:prstGeom>
          <a:noFill/>
        </p:spPr>
        <p:txBody>
          <a:bodyPr wrap="none" lIns="0" tIns="0" rIns="0" bIns="0" rtlCol="0">
            <a:noAutofit/>
          </a:bodyPr>
          <a:lstStyle/>
          <a:p>
            <a:pPr>
              <a:lnSpc>
                <a:spcPct val="90000"/>
              </a:lnSpc>
            </a:pPr>
            <a:endParaRPr lang="en-US" dirty="0" smtClean="0"/>
          </a:p>
        </p:txBody>
      </p:sp>
      <p:grpSp>
        <p:nvGrpSpPr>
          <p:cNvPr id="16" name="Group 15"/>
          <p:cNvGrpSpPr/>
          <p:nvPr/>
        </p:nvGrpSpPr>
        <p:grpSpPr>
          <a:xfrm>
            <a:off x="5765800" y="2641600"/>
            <a:ext cx="2032000" cy="1574800"/>
            <a:chOff x="6197600" y="2514600"/>
            <a:chExt cx="2032000" cy="1574800"/>
          </a:xfrm>
        </p:grpSpPr>
        <p:grpSp>
          <p:nvGrpSpPr>
            <p:cNvPr id="17" name="Group 16"/>
            <p:cNvGrpSpPr/>
            <p:nvPr/>
          </p:nvGrpSpPr>
          <p:grpSpPr>
            <a:xfrm>
              <a:off x="7239000" y="3403600"/>
              <a:ext cx="990600" cy="685800"/>
              <a:chOff x="7239000" y="3403600"/>
              <a:chExt cx="990600" cy="685800"/>
            </a:xfrm>
          </p:grpSpPr>
          <p:sp>
            <p:nvSpPr>
              <p:cNvPr id="22" name="Oval 21"/>
              <p:cNvSpPr/>
              <p:nvPr/>
            </p:nvSpPr>
            <p:spPr>
              <a:xfrm>
                <a:off x="72390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3" name="TextBox 22"/>
              <p:cNvSpPr txBox="1"/>
              <p:nvPr/>
            </p:nvSpPr>
            <p:spPr>
              <a:xfrm>
                <a:off x="7353300" y="3492500"/>
                <a:ext cx="876300" cy="596900"/>
              </a:xfrm>
              <a:prstGeom prst="rect">
                <a:avLst/>
              </a:prstGeom>
              <a:noFill/>
            </p:spPr>
            <p:txBody>
              <a:bodyPr wrap="square" lIns="0" tIns="0" rIns="0" bIns="0" rtlCol="0">
                <a:noAutofit/>
              </a:bodyPr>
              <a:lstStyle/>
              <a:p>
                <a:pPr>
                  <a:lnSpc>
                    <a:spcPct val="90000"/>
                  </a:lnSpc>
                </a:pPr>
                <a:r>
                  <a:rPr lang="en-US" dirty="0" smtClean="0"/>
                  <a:t>French</a:t>
                </a:r>
              </a:p>
              <a:p>
                <a:pPr>
                  <a:lnSpc>
                    <a:spcPct val="90000"/>
                  </a:lnSpc>
                </a:pPr>
                <a:r>
                  <a:rPr lang="en-US" dirty="0" smtClean="0"/>
                  <a:t>Context</a:t>
                </a:r>
              </a:p>
            </p:txBody>
          </p:sp>
        </p:grpSp>
        <p:grpSp>
          <p:nvGrpSpPr>
            <p:cNvPr id="18" name="Group 17"/>
            <p:cNvGrpSpPr/>
            <p:nvPr/>
          </p:nvGrpSpPr>
          <p:grpSpPr>
            <a:xfrm>
              <a:off x="6197600" y="2514600"/>
              <a:ext cx="914400" cy="495300"/>
              <a:chOff x="6197600" y="2514600"/>
              <a:chExt cx="914400" cy="495300"/>
            </a:xfrm>
          </p:grpSpPr>
          <p:sp>
            <p:nvSpPr>
              <p:cNvPr id="20" name="Oval 19"/>
              <p:cNvSpPr/>
              <p:nvPr/>
            </p:nvSpPr>
            <p:spPr>
              <a:xfrm>
                <a:off x="6197600" y="25146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1" name="TextBox 20"/>
              <p:cNvSpPr txBox="1"/>
              <p:nvPr/>
            </p:nvSpPr>
            <p:spPr>
              <a:xfrm>
                <a:off x="6299200" y="2616200"/>
                <a:ext cx="812800" cy="342900"/>
              </a:xfrm>
              <a:prstGeom prst="rect">
                <a:avLst/>
              </a:prstGeom>
              <a:noFill/>
            </p:spPr>
            <p:txBody>
              <a:bodyPr wrap="square" lIns="0" tIns="0" rIns="0" bIns="0" rtlCol="0">
                <a:noAutofit/>
              </a:bodyPr>
              <a:lstStyle/>
              <a:p>
                <a:pPr>
                  <a:lnSpc>
                    <a:spcPct val="90000"/>
                  </a:lnSpc>
                </a:pPr>
                <a:r>
                  <a:rPr lang="en-US" dirty="0" smtClean="0"/>
                  <a:t>rouge</a:t>
                </a:r>
              </a:p>
            </p:txBody>
          </p:sp>
        </p:grpSp>
        <p:cxnSp>
          <p:nvCxnSpPr>
            <p:cNvPr id="19" name="Straight Arrow Connector 18"/>
            <p:cNvCxnSpPr>
              <a:stCxn id="20" idx="5"/>
              <a:endCxn id="22" idx="1"/>
            </p:cNvCxnSpPr>
            <p:nvPr/>
          </p:nvCxnSpPr>
          <p:spPr>
            <a:xfrm>
              <a:off x="6837168" y="29373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2667000" y="3530600"/>
            <a:ext cx="2070100" cy="1485900"/>
            <a:chOff x="3098800" y="3403600"/>
            <a:chExt cx="2070100" cy="1485900"/>
          </a:xfrm>
        </p:grpSpPr>
        <p:grpSp>
          <p:nvGrpSpPr>
            <p:cNvPr id="25" name="Group 24"/>
            <p:cNvGrpSpPr/>
            <p:nvPr/>
          </p:nvGrpSpPr>
          <p:grpSpPr>
            <a:xfrm>
              <a:off x="3098800" y="3403600"/>
              <a:ext cx="977900" cy="673100"/>
              <a:chOff x="3098800" y="3403600"/>
              <a:chExt cx="977900" cy="673100"/>
            </a:xfrm>
          </p:grpSpPr>
          <p:sp>
            <p:nvSpPr>
              <p:cNvPr id="30" name="Oval 29"/>
              <p:cNvSpPr/>
              <p:nvPr/>
            </p:nvSpPr>
            <p:spPr>
              <a:xfrm>
                <a:off x="30988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1" name="TextBox 30"/>
              <p:cNvSpPr txBox="1"/>
              <p:nvPr/>
            </p:nvSpPr>
            <p:spPr>
              <a:xfrm>
                <a:off x="3200400" y="3479800"/>
                <a:ext cx="876300" cy="596900"/>
              </a:xfrm>
              <a:prstGeom prst="rect">
                <a:avLst/>
              </a:prstGeom>
              <a:noFill/>
            </p:spPr>
            <p:txBody>
              <a:bodyPr wrap="square" lIns="0" tIns="0" rIns="0" bIns="0" rtlCol="0">
                <a:noAutofit/>
              </a:bodyPr>
              <a:lstStyle/>
              <a:p>
                <a:pPr>
                  <a:lnSpc>
                    <a:spcPct val="90000"/>
                  </a:lnSpc>
                </a:pPr>
                <a:r>
                  <a:rPr lang="en-US" dirty="0" smtClean="0"/>
                  <a:t>English</a:t>
                </a:r>
              </a:p>
              <a:p>
                <a:pPr>
                  <a:lnSpc>
                    <a:spcPct val="90000"/>
                  </a:lnSpc>
                </a:pPr>
                <a:r>
                  <a:rPr lang="en-US" dirty="0" smtClean="0"/>
                  <a:t>Context</a:t>
                </a:r>
              </a:p>
            </p:txBody>
          </p:sp>
        </p:grpSp>
        <p:grpSp>
          <p:nvGrpSpPr>
            <p:cNvPr id="26" name="Group 25"/>
            <p:cNvGrpSpPr/>
            <p:nvPr/>
          </p:nvGrpSpPr>
          <p:grpSpPr>
            <a:xfrm>
              <a:off x="4419600" y="4394200"/>
              <a:ext cx="749300" cy="495300"/>
              <a:chOff x="4419600" y="4394200"/>
              <a:chExt cx="749300" cy="495300"/>
            </a:xfrm>
          </p:grpSpPr>
          <p:sp>
            <p:nvSpPr>
              <p:cNvPr id="28" name="Oval 27"/>
              <p:cNvSpPr/>
              <p:nvPr/>
            </p:nvSpPr>
            <p:spPr>
              <a:xfrm>
                <a:off x="4419600" y="43942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9" name="TextBox 28"/>
              <p:cNvSpPr txBox="1"/>
              <p:nvPr/>
            </p:nvSpPr>
            <p:spPr>
              <a:xfrm>
                <a:off x="4660900" y="4521200"/>
                <a:ext cx="508000" cy="292100"/>
              </a:xfrm>
              <a:prstGeom prst="rect">
                <a:avLst/>
              </a:prstGeom>
              <a:noFill/>
            </p:spPr>
            <p:txBody>
              <a:bodyPr wrap="square" lIns="0" tIns="0" rIns="0" bIns="0" rtlCol="0">
                <a:noAutofit/>
              </a:bodyPr>
              <a:lstStyle/>
              <a:p>
                <a:pPr>
                  <a:lnSpc>
                    <a:spcPct val="90000"/>
                  </a:lnSpc>
                </a:pPr>
                <a:r>
                  <a:rPr lang="en-US" dirty="0" smtClean="0"/>
                  <a:t>red</a:t>
                </a:r>
              </a:p>
            </p:txBody>
          </p:sp>
        </p:grpSp>
        <p:cxnSp>
          <p:nvCxnSpPr>
            <p:cNvPr id="27" name="Straight Arrow Connector 26"/>
            <p:cNvCxnSpPr/>
            <p:nvPr/>
          </p:nvCxnSpPr>
          <p:spPr>
            <a:xfrm>
              <a:off x="3966968" y="39279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3898678" y="3282434"/>
            <a:ext cx="2676784" cy="523220"/>
          </a:xfrm>
          <a:prstGeom prst="rect">
            <a:avLst/>
          </a:prstGeom>
          <a:solidFill>
            <a:schemeClr val="accent3">
              <a:lumMod val="20000"/>
              <a:lumOff val="80000"/>
            </a:schemeClr>
          </a:solidFill>
        </p:spPr>
        <p:txBody>
          <a:bodyPr wrap="none">
            <a:spAutoFit/>
          </a:bodyPr>
          <a:lstStyle/>
          <a:p>
            <a:r>
              <a:rPr lang="en-US" sz="2800" dirty="0" smtClean="0"/>
              <a:t>The big </a:t>
            </a:r>
            <a:r>
              <a:rPr lang="en-US" sz="2800" b="1" u="sng" dirty="0" smtClean="0"/>
              <a:t>red</a:t>
            </a:r>
            <a:r>
              <a:rPr lang="en-US" sz="2800" dirty="0" smtClean="0"/>
              <a:t> barn.</a:t>
            </a:r>
            <a:endParaRPr lang="en-US" sz="2800" dirty="0">
              <a:solidFill>
                <a:srgbClr val="A6A6A6"/>
              </a:solidFill>
            </a:endParaRPr>
          </a:p>
        </p:txBody>
      </p:sp>
      <p:grpSp>
        <p:nvGrpSpPr>
          <p:cNvPr id="33" name="Group 32"/>
          <p:cNvGrpSpPr/>
          <p:nvPr/>
        </p:nvGrpSpPr>
        <p:grpSpPr>
          <a:xfrm>
            <a:off x="4010660" y="3848100"/>
            <a:ext cx="2497337" cy="438666"/>
            <a:chOff x="1483360" y="2616200"/>
            <a:chExt cx="2497337" cy="438666"/>
          </a:xfrm>
        </p:grpSpPr>
        <p:sp>
          <p:nvSpPr>
            <p:cNvPr id="34" name="Left Brace 33"/>
            <p:cNvSpPr/>
            <p:nvPr/>
          </p:nvSpPr>
          <p:spPr>
            <a:xfrm rot="16200000">
              <a:off x="1929130" y="2170430"/>
              <a:ext cx="152400" cy="1043940"/>
            </a:xfrm>
            <a:prstGeom prst="leftBrac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Left Brace 34"/>
            <p:cNvSpPr/>
            <p:nvPr/>
          </p:nvSpPr>
          <p:spPr>
            <a:xfrm rot="16200000">
              <a:off x="3465830" y="2284730"/>
              <a:ext cx="152400" cy="815340"/>
            </a:xfrm>
            <a:prstGeom prst="leftBrac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ectangle 35"/>
            <p:cNvSpPr/>
            <p:nvPr/>
          </p:nvSpPr>
          <p:spPr>
            <a:xfrm>
              <a:off x="1536478" y="2685534"/>
              <a:ext cx="920219" cy="369332"/>
            </a:xfrm>
            <a:prstGeom prst="rect">
              <a:avLst/>
            </a:prstGeom>
          </p:spPr>
          <p:txBody>
            <a:bodyPr wrap="none">
              <a:spAutoFit/>
            </a:bodyPr>
            <a:lstStyle/>
            <a:p>
              <a:r>
                <a:rPr lang="en-US" dirty="0" smtClean="0"/>
                <a:t>Context</a:t>
              </a:r>
              <a:endParaRPr lang="en-US" dirty="0">
                <a:solidFill>
                  <a:srgbClr val="A6A6A6"/>
                </a:solidFill>
              </a:endParaRPr>
            </a:p>
          </p:txBody>
        </p:sp>
        <p:sp>
          <p:nvSpPr>
            <p:cNvPr id="41" name="Rectangle 40"/>
            <p:cNvSpPr/>
            <p:nvPr/>
          </p:nvSpPr>
          <p:spPr>
            <a:xfrm>
              <a:off x="3060478" y="2685534"/>
              <a:ext cx="920219" cy="369332"/>
            </a:xfrm>
            <a:prstGeom prst="rect">
              <a:avLst/>
            </a:prstGeom>
          </p:spPr>
          <p:txBody>
            <a:bodyPr wrap="none">
              <a:spAutoFit/>
            </a:bodyPr>
            <a:lstStyle/>
            <a:p>
              <a:r>
                <a:rPr lang="en-US" dirty="0" smtClean="0"/>
                <a:t>Context</a:t>
              </a:r>
              <a:endParaRPr lang="en-US" dirty="0">
                <a:solidFill>
                  <a:srgbClr val="A6A6A6"/>
                </a:solidFill>
              </a:endParaRPr>
            </a:p>
          </p:txBody>
        </p:sp>
      </p:grpSp>
    </p:spTree>
    <p:extLst>
      <p:ext uri="{BB962C8B-B14F-4D97-AF65-F5344CB8AC3E}">
        <p14:creationId xmlns:p14="http://schemas.microsoft.com/office/powerpoint/2010/main" val="3046541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Monolingual Word </a:t>
            </a:r>
            <a:r>
              <a:rPr lang="en-US" dirty="0" err="1" smtClean="0"/>
              <a:t>Embeddings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53</a:t>
            </a:fld>
            <a:endParaRPr lang="en-US" dirty="0"/>
          </a:p>
        </p:txBody>
      </p:sp>
      <p:sp>
        <p:nvSpPr>
          <p:cNvPr id="6" name="Rectangle 5"/>
          <p:cNvSpPr/>
          <p:nvPr/>
        </p:nvSpPr>
        <p:spPr>
          <a:xfrm>
            <a:off x="431578" y="1415534"/>
            <a:ext cx="9048245" cy="523220"/>
          </a:xfrm>
          <a:prstGeom prst="rect">
            <a:avLst/>
          </a:prstGeom>
        </p:spPr>
        <p:txBody>
          <a:bodyPr wrap="none">
            <a:spAutoFit/>
          </a:bodyPr>
          <a:lstStyle/>
          <a:p>
            <a:r>
              <a:rPr lang="en-US" sz="2800" i="1" dirty="0" smtClean="0">
                <a:solidFill>
                  <a:schemeClr val="bg1">
                    <a:lumMod val="65000"/>
                  </a:schemeClr>
                </a:solidFill>
              </a:rPr>
              <a:t>“You </a:t>
            </a:r>
            <a:r>
              <a:rPr lang="en-US" sz="2800" i="1" dirty="0">
                <a:solidFill>
                  <a:schemeClr val="bg1">
                    <a:lumMod val="65000"/>
                  </a:schemeClr>
                </a:solidFill>
              </a:rPr>
              <a:t>shall know a word by the company it </a:t>
            </a:r>
            <a:r>
              <a:rPr lang="en-US" sz="2800" i="1" dirty="0" smtClean="0">
                <a:solidFill>
                  <a:schemeClr val="bg1">
                    <a:lumMod val="65000"/>
                  </a:schemeClr>
                </a:solidFill>
              </a:rPr>
              <a:t>keeps”. </a:t>
            </a:r>
            <a:r>
              <a:rPr lang="en-US" sz="2800" dirty="0" smtClean="0">
                <a:solidFill>
                  <a:schemeClr val="bg1">
                    <a:lumMod val="65000"/>
                  </a:schemeClr>
                </a:solidFill>
              </a:rPr>
              <a:t>– J.R. Firth</a:t>
            </a:r>
            <a:endParaRPr lang="en-US" sz="2800" dirty="0">
              <a:solidFill>
                <a:schemeClr val="bg1">
                  <a:lumMod val="65000"/>
                </a:schemeClr>
              </a:solidFill>
            </a:endParaRPr>
          </a:p>
        </p:txBody>
      </p:sp>
      <p:sp>
        <p:nvSpPr>
          <p:cNvPr id="8" name="Rectangle 7"/>
          <p:cNvSpPr/>
          <p:nvPr/>
        </p:nvSpPr>
        <p:spPr>
          <a:xfrm>
            <a:off x="573476" y="2177534"/>
            <a:ext cx="9325089" cy="461665"/>
          </a:xfrm>
          <a:prstGeom prst="rect">
            <a:avLst/>
          </a:prstGeom>
        </p:spPr>
        <p:txBody>
          <a:bodyPr wrap="none">
            <a:spAutoFit/>
          </a:bodyPr>
          <a:lstStyle/>
          <a:p>
            <a:r>
              <a:rPr lang="en-US" sz="2400" dirty="0" smtClean="0">
                <a:solidFill>
                  <a:schemeClr val="bg1">
                    <a:lumMod val="50000"/>
                  </a:schemeClr>
                </a:solidFill>
              </a:rPr>
              <a:t>CBOW &amp; </a:t>
            </a:r>
            <a:r>
              <a:rPr lang="en-US" sz="2400" dirty="0" err="1" smtClean="0">
                <a:solidFill>
                  <a:schemeClr val="bg1">
                    <a:lumMod val="50000"/>
                  </a:schemeClr>
                </a:solidFill>
              </a:rPr>
              <a:t>SkipGram</a:t>
            </a:r>
            <a:r>
              <a:rPr lang="en-US" sz="2400" dirty="0" smtClean="0">
                <a:solidFill>
                  <a:schemeClr val="bg1">
                    <a:lumMod val="50000"/>
                  </a:schemeClr>
                </a:solidFill>
              </a:rPr>
              <a:t> updates words to predict their context </a:t>
            </a:r>
            <a:r>
              <a:rPr lang="en-US" sz="2400" dirty="0" smtClean="0">
                <a:solidFill>
                  <a:srgbClr val="A6A6A6"/>
                </a:solidFill>
              </a:rPr>
              <a:t>[</a:t>
            </a:r>
            <a:r>
              <a:rPr lang="en-US" sz="2400" dirty="0" err="1">
                <a:solidFill>
                  <a:srgbClr val="A6A6A6"/>
                </a:solidFill>
              </a:rPr>
              <a:t>Mikolov</a:t>
            </a:r>
            <a:r>
              <a:rPr lang="en-US" sz="2400" dirty="0">
                <a:solidFill>
                  <a:srgbClr val="A6A6A6"/>
                </a:solidFill>
              </a:rPr>
              <a:t> et al]</a:t>
            </a:r>
          </a:p>
        </p:txBody>
      </p:sp>
      <p:sp>
        <p:nvSpPr>
          <p:cNvPr id="9" name="TextBox 8"/>
          <p:cNvSpPr txBox="1"/>
          <p:nvPr/>
        </p:nvSpPr>
        <p:spPr>
          <a:xfrm>
            <a:off x="266700" y="2489200"/>
            <a:ext cx="914400" cy="914400"/>
          </a:xfrm>
          <a:prstGeom prst="rect">
            <a:avLst/>
          </a:prstGeom>
          <a:noFill/>
        </p:spPr>
        <p:txBody>
          <a:bodyPr wrap="none" lIns="0" tIns="0" rIns="0" bIns="0" rtlCol="0">
            <a:noAutofit/>
          </a:bodyPr>
          <a:lstStyle/>
          <a:p>
            <a:pPr>
              <a:lnSpc>
                <a:spcPct val="90000"/>
              </a:lnSpc>
            </a:pPr>
            <a:endParaRPr lang="en-US" dirty="0" smtClean="0"/>
          </a:p>
        </p:txBody>
      </p:sp>
      <p:grpSp>
        <p:nvGrpSpPr>
          <p:cNvPr id="16" name="Group 15"/>
          <p:cNvGrpSpPr/>
          <p:nvPr/>
        </p:nvGrpSpPr>
        <p:grpSpPr>
          <a:xfrm>
            <a:off x="5765800" y="2641600"/>
            <a:ext cx="2032000" cy="1574800"/>
            <a:chOff x="6197600" y="2514600"/>
            <a:chExt cx="2032000" cy="1574800"/>
          </a:xfrm>
        </p:grpSpPr>
        <p:grpSp>
          <p:nvGrpSpPr>
            <p:cNvPr id="17" name="Group 16"/>
            <p:cNvGrpSpPr/>
            <p:nvPr/>
          </p:nvGrpSpPr>
          <p:grpSpPr>
            <a:xfrm>
              <a:off x="7239000" y="3403600"/>
              <a:ext cx="990600" cy="685800"/>
              <a:chOff x="7239000" y="3403600"/>
              <a:chExt cx="990600" cy="685800"/>
            </a:xfrm>
          </p:grpSpPr>
          <p:sp>
            <p:nvSpPr>
              <p:cNvPr id="22" name="Oval 21"/>
              <p:cNvSpPr/>
              <p:nvPr/>
            </p:nvSpPr>
            <p:spPr>
              <a:xfrm>
                <a:off x="72390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3" name="TextBox 22"/>
              <p:cNvSpPr txBox="1"/>
              <p:nvPr/>
            </p:nvSpPr>
            <p:spPr>
              <a:xfrm>
                <a:off x="7353300" y="3492500"/>
                <a:ext cx="876300" cy="596900"/>
              </a:xfrm>
              <a:prstGeom prst="rect">
                <a:avLst/>
              </a:prstGeom>
              <a:noFill/>
            </p:spPr>
            <p:txBody>
              <a:bodyPr wrap="square" lIns="0" tIns="0" rIns="0" bIns="0" rtlCol="0">
                <a:noAutofit/>
              </a:bodyPr>
              <a:lstStyle/>
              <a:p>
                <a:pPr>
                  <a:lnSpc>
                    <a:spcPct val="90000"/>
                  </a:lnSpc>
                </a:pPr>
                <a:r>
                  <a:rPr lang="en-US" dirty="0" smtClean="0"/>
                  <a:t>French</a:t>
                </a:r>
              </a:p>
              <a:p>
                <a:pPr>
                  <a:lnSpc>
                    <a:spcPct val="90000"/>
                  </a:lnSpc>
                </a:pPr>
                <a:r>
                  <a:rPr lang="en-US" dirty="0" smtClean="0"/>
                  <a:t>Context</a:t>
                </a:r>
              </a:p>
            </p:txBody>
          </p:sp>
        </p:grpSp>
        <p:grpSp>
          <p:nvGrpSpPr>
            <p:cNvPr id="18" name="Group 17"/>
            <p:cNvGrpSpPr/>
            <p:nvPr/>
          </p:nvGrpSpPr>
          <p:grpSpPr>
            <a:xfrm>
              <a:off x="6197600" y="2514600"/>
              <a:ext cx="914400" cy="495300"/>
              <a:chOff x="6197600" y="2514600"/>
              <a:chExt cx="914400" cy="495300"/>
            </a:xfrm>
          </p:grpSpPr>
          <p:sp>
            <p:nvSpPr>
              <p:cNvPr id="20" name="Oval 19"/>
              <p:cNvSpPr/>
              <p:nvPr/>
            </p:nvSpPr>
            <p:spPr>
              <a:xfrm>
                <a:off x="6197600" y="25146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1" name="TextBox 20"/>
              <p:cNvSpPr txBox="1"/>
              <p:nvPr/>
            </p:nvSpPr>
            <p:spPr>
              <a:xfrm>
                <a:off x="6299200" y="2616200"/>
                <a:ext cx="812800" cy="342900"/>
              </a:xfrm>
              <a:prstGeom prst="rect">
                <a:avLst/>
              </a:prstGeom>
              <a:noFill/>
            </p:spPr>
            <p:txBody>
              <a:bodyPr wrap="square" lIns="0" tIns="0" rIns="0" bIns="0" rtlCol="0">
                <a:noAutofit/>
              </a:bodyPr>
              <a:lstStyle/>
              <a:p>
                <a:pPr>
                  <a:lnSpc>
                    <a:spcPct val="90000"/>
                  </a:lnSpc>
                </a:pPr>
                <a:r>
                  <a:rPr lang="en-US" dirty="0" smtClean="0"/>
                  <a:t>rouge</a:t>
                </a:r>
              </a:p>
            </p:txBody>
          </p:sp>
        </p:grpSp>
        <p:cxnSp>
          <p:nvCxnSpPr>
            <p:cNvPr id="19" name="Straight Arrow Connector 18"/>
            <p:cNvCxnSpPr>
              <a:stCxn id="20" idx="5"/>
              <a:endCxn id="22" idx="1"/>
            </p:cNvCxnSpPr>
            <p:nvPr/>
          </p:nvCxnSpPr>
          <p:spPr>
            <a:xfrm>
              <a:off x="6837168" y="29373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2667000" y="3530600"/>
            <a:ext cx="2070100" cy="1485900"/>
            <a:chOff x="3098800" y="3403600"/>
            <a:chExt cx="2070100" cy="1485900"/>
          </a:xfrm>
        </p:grpSpPr>
        <p:grpSp>
          <p:nvGrpSpPr>
            <p:cNvPr id="25" name="Group 24"/>
            <p:cNvGrpSpPr/>
            <p:nvPr/>
          </p:nvGrpSpPr>
          <p:grpSpPr>
            <a:xfrm>
              <a:off x="3098800" y="3403600"/>
              <a:ext cx="977900" cy="673100"/>
              <a:chOff x="3098800" y="3403600"/>
              <a:chExt cx="977900" cy="673100"/>
            </a:xfrm>
          </p:grpSpPr>
          <p:sp>
            <p:nvSpPr>
              <p:cNvPr id="30" name="Oval 29"/>
              <p:cNvSpPr/>
              <p:nvPr/>
            </p:nvSpPr>
            <p:spPr>
              <a:xfrm>
                <a:off x="30988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1" name="TextBox 30"/>
              <p:cNvSpPr txBox="1"/>
              <p:nvPr/>
            </p:nvSpPr>
            <p:spPr>
              <a:xfrm>
                <a:off x="3200400" y="3479800"/>
                <a:ext cx="876300" cy="596900"/>
              </a:xfrm>
              <a:prstGeom prst="rect">
                <a:avLst/>
              </a:prstGeom>
              <a:noFill/>
            </p:spPr>
            <p:txBody>
              <a:bodyPr wrap="square" lIns="0" tIns="0" rIns="0" bIns="0" rtlCol="0">
                <a:noAutofit/>
              </a:bodyPr>
              <a:lstStyle/>
              <a:p>
                <a:pPr>
                  <a:lnSpc>
                    <a:spcPct val="90000"/>
                  </a:lnSpc>
                </a:pPr>
                <a:r>
                  <a:rPr lang="en-US" dirty="0" smtClean="0"/>
                  <a:t>English</a:t>
                </a:r>
              </a:p>
              <a:p>
                <a:pPr>
                  <a:lnSpc>
                    <a:spcPct val="90000"/>
                  </a:lnSpc>
                </a:pPr>
                <a:r>
                  <a:rPr lang="en-US" dirty="0" smtClean="0"/>
                  <a:t>Context</a:t>
                </a:r>
              </a:p>
            </p:txBody>
          </p:sp>
        </p:grpSp>
        <p:grpSp>
          <p:nvGrpSpPr>
            <p:cNvPr id="26" name="Group 25"/>
            <p:cNvGrpSpPr/>
            <p:nvPr/>
          </p:nvGrpSpPr>
          <p:grpSpPr>
            <a:xfrm>
              <a:off x="4419600" y="4394200"/>
              <a:ext cx="749300" cy="495300"/>
              <a:chOff x="4419600" y="4394200"/>
              <a:chExt cx="749300" cy="495300"/>
            </a:xfrm>
          </p:grpSpPr>
          <p:sp>
            <p:nvSpPr>
              <p:cNvPr id="28" name="Oval 27"/>
              <p:cNvSpPr/>
              <p:nvPr/>
            </p:nvSpPr>
            <p:spPr>
              <a:xfrm>
                <a:off x="4419600" y="43942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9" name="TextBox 28"/>
              <p:cNvSpPr txBox="1"/>
              <p:nvPr/>
            </p:nvSpPr>
            <p:spPr>
              <a:xfrm>
                <a:off x="4660900" y="4521200"/>
                <a:ext cx="508000" cy="292100"/>
              </a:xfrm>
              <a:prstGeom prst="rect">
                <a:avLst/>
              </a:prstGeom>
              <a:noFill/>
            </p:spPr>
            <p:txBody>
              <a:bodyPr wrap="square" lIns="0" tIns="0" rIns="0" bIns="0" rtlCol="0">
                <a:noAutofit/>
              </a:bodyPr>
              <a:lstStyle/>
              <a:p>
                <a:pPr>
                  <a:lnSpc>
                    <a:spcPct val="90000"/>
                  </a:lnSpc>
                </a:pPr>
                <a:r>
                  <a:rPr lang="en-US" dirty="0" smtClean="0"/>
                  <a:t>red</a:t>
                </a:r>
              </a:p>
            </p:txBody>
          </p:sp>
        </p:grpSp>
        <p:cxnSp>
          <p:nvCxnSpPr>
            <p:cNvPr id="27" name="Straight Arrow Connector 26"/>
            <p:cNvCxnSpPr/>
            <p:nvPr/>
          </p:nvCxnSpPr>
          <p:spPr>
            <a:xfrm>
              <a:off x="3966968" y="39279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799878" y="4882634"/>
            <a:ext cx="3750095" cy="461665"/>
          </a:xfrm>
          <a:prstGeom prst="rect">
            <a:avLst/>
          </a:prstGeom>
        </p:spPr>
        <p:txBody>
          <a:bodyPr wrap="none">
            <a:spAutoFit/>
          </a:bodyPr>
          <a:lstStyle/>
          <a:p>
            <a:r>
              <a:rPr lang="en-US" sz="2400" b="1" dirty="0" smtClean="0"/>
              <a:t>Trained on French &amp; English</a:t>
            </a:r>
            <a:endParaRPr lang="en-US" dirty="0">
              <a:solidFill>
                <a:srgbClr val="A6A6A6"/>
              </a:solidFill>
            </a:endParaRPr>
          </a:p>
        </p:txBody>
      </p:sp>
      <p:sp>
        <p:nvSpPr>
          <p:cNvPr id="48" name="Rectangle 47"/>
          <p:cNvSpPr/>
          <p:nvPr/>
        </p:nvSpPr>
        <p:spPr>
          <a:xfrm>
            <a:off x="4432078" y="4882634"/>
            <a:ext cx="3366426" cy="461665"/>
          </a:xfrm>
          <a:prstGeom prst="rect">
            <a:avLst/>
          </a:prstGeom>
        </p:spPr>
        <p:txBody>
          <a:bodyPr wrap="none">
            <a:spAutoFit/>
          </a:bodyPr>
          <a:lstStyle/>
          <a:p>
            <a:r>
              <a:rPr lang="en-US" sz="2400" b="1" dirty="0" smtClean="0"/>
              <a:t>+ translation dictionaries</a:t>
            </a:r>
            <a:endParaRPr lang="en-US" dirty="0">
              <a:solidFill>
                <a:srgbClr val="A6A6A6"/>
              </a:solidFill>
            </a:endParaRPr>
          </a:p>
        </p:txBody>
      </p:sp>
      <p:cxnSp>
        <p:nvCxnSpPr>
          <p:cNvPr id="49" name="Straight Arrow Connector 48"/>
          <p:cNvCxnSpPr/>
          <p:nvPr/>
        </p:nvCxnSpPr>
        <p:spPr>
          <a:xfrm flipH="1">
            <a:off x="4690868" y="3102465"/>
            <a:ext cx="1248164" cy="1529370"/>
          </a:xfrm>
          <a:prstGeom prst="straightConnector1">
            <a:avLst/>
          </a:prstGeom>
          <a:ln w="38100" cmpd="sng">
            <a:solidFill>
              <a:srgbClr val="3366FF"/>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473200" y="5359400"/>
            <a:ext cx="4254500" cy="355600"/>
          </a:xfrm>
          <a:prstGeom prst="rect">
            <a:avLst/>
          </a:prstGeom>
          <a:noFill/>
        </p:spPr>
        <p:txBody>
          <a:bodyPr wrap="none" lIns="0" tIns="0" rIns="0" bIns="0" rtlCol="0">
            <a:noAutofit/>
          </a:bodyPr>
          <a:lstStyle/>
          <a:p>
            <a:pPr>
              <a:lnSpc>
                <a:spcPct val="90000"/>
              </a:lnSpc>
            </a:pPr>
            <a:r>
              <a:rPr lang="en-US" sz="2400" dirty="0" smtClean="0"/>
              <a:t>1. Add constraints: rouge = red</a:t>
            </a:r>
          </a:p>
        </p:txBody>
      </p:sp>
    </p:spTree>
    <p:extLst>
      <p:ext uri="{BB962C8B-B14F-4D97-AF65-F5344CB8AC3E}">
        <p14:creationId xmlns:p14="http://schemas.microsoft.com/office/powerpoint/2010/main" val="1392841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8" grpId="0"/>
      <p:bldP spid="50"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Code-switching</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54</a:t>
            </a:fld>
            <a:endParaRPr lang="en-US" dirty="0"/>
          </a:p>
        </p:txBody>
      </p:sp>
      <p:sp>
        <p:nvSpPr>
          <p:cNvPr id="6" name="TextBox 5"/>
          <p:cNvSpPr txBox="1"/>
          <p:nvPr/>
        </p:nvSpPr>
        <p:spPr>
          <a:xfrm>
            <a:off x="3949700" y="3022600"/>
            <a:ext cx="4724400" cy="431800"/>
          </a:xfrm>
          <a:prstGeom prst="rect">
            <a:avLst/>
          </a:prstGeom>
          <a:solidFill>
            <a:srgbClr val="FFE4CC"/>
          </a:solidFill>
        </p:spPr>
        <p:txBody>
          <a:bodyPr wrap="none" lIns="0" tIns="0" rIns="0" bIns="0" rtlCol="0">
            <a:noAutofit/>
          </a:bodyPr>
          <a:lstStyle/>
          <a:p>
            <a:pPr>
              <a:lnSpc>
                <a:spcPct val="90000"/>
              </a:lnSpc>
            </a:pPr>
            <a:r>
              <a:rPr lang="en-US" sz="3200" dirty="0" smtClean="0"/>
              <a:t>“</a:t>
            </a:r>
            <a:r>
              <a:rPr lang="en-US" sz="3200" b="1" dirty="0" smtClean="0"/>
              <a:t>Pizza </a:t>
            </a:r>
            <a:r>
              <a:rPr lang="en-US" sz="3200" dirty="0" err="1" smtClean="0"/>
              <a:t>khawar</a:t>
            </a:r>
            <a:r>
              <a:rPr lang="en-US" sz="3200" dirty="0" smtClean="0"/>
              <a:t> </a:t>
            </a:r>
            <a:r>
              <a:rPr lang="en-US" sz="3200" b="1" dirty="0" smtClean="0"/>
              <a:t>mood </a:t>
            </a:r>
            <a:r>
              <a:rPr lang="en-US" sz="3200" dirty="0" err="1" smtClean="0"/>
              <a:t>nai</a:t>
            </a:r>
            <a:r>
              <a:rPr lang="en-US" sz="3200" dirty="0" smtClean="0"/>
              <a:t>.”</a:t>
            </a:r>
          </a:p>
        </p:txBody>
      </p:sp>
    </p:spTree>
    <p:extLst>
      <p:ext uri="{BB962C8B-B14F-4D97-AF65-F5344CB8AC3E}">
        <p14:creationId xmlns:p14="http://schemas.microsoft.com/office/powerpoint/2010/main" val="4086305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Monolingual Word </a:t>
            </a:r>
            <a:r>
              <a:rPr lang="en-US" dirty="0" err="1" smtClean="0"/>
              <a:t>Embeddings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55</a:t>
            </a:fld>
            <a:endParaRPr lang="en-US" dirty="0"/>
          </a:p>
        </p:txBody>
      </p:sp>
      <p:sp>
        <p:nvSpPr>
          <p:cNvPr id="6" name="Rectangle 5"/>
          <p:cNvSpPr/>
          <p:nvPr/>
        </p:nvSpPr>
        <p:spPr>
          <a:xfrm>
            <a:off x="431578" y="1415534"/>
            <a:ext cx="9048245" cy="523220"/>
          </a:xfrm>
          <a:prstGeom prst="rect">
            <a:avLst/>
          </a:prstGeom>
        </p:spPr>
        <p:txBody>
          <a:bodyPr wrap="none">
            <a:spAutoFit/>
          </a:bodyPr>
          <a:lstStyle/>
          <a:p>
            <a:r>
              <a:rPr lang="en-US" sz="2800" i="1" dirty="0" smtClean="0">
                <a:solidFill>
                  <a:schemeClr val="bg1">
                    <a:lumMod val="65000"/>
                  </a:schemeClr>
                </a:solidFill>
              </a:rPr>
              <a:t>“You </a:t>
            </a:r>
            <a:r>
              <a:rPr lang="en-US" sz="2800" i="1" dirty="0">
                <a:solidFill>
                  <a:schemeClr val="bg1">
                    <a:lumMod val="65000"/>
                  </a:schemeClr>
                </a:solidFill>
              </a:rPr>
              <a:t>shall know a word by the company it </a:t>
            </a:r>
            <a:r>
              <a:rPr lang="en-US" sz="2800" i="1" dirty="0" smtClean="0">
                <a:solidFill>
                  <a:schemeClr val="bg1">
                    <a:lumMod val="65000"/>
                  </a:schemeClr>
                </a:solidFill>
              </a:rPr>
              <a:t>keeps”. </a:t>
            </a:r>
            <a:r>
              <a:rPr lang="en-US" sz="2800" dirty="0" smtClean="0">
                <a:solidFill>
                  <a:schemeClr val="bg1">
                    <a:lumMod val="65000"/>
                  </a:schemeClr>
                </a:solidFill>
              </a:rPr>
              <a:t>– J.R. Firth</a:t>
            </a:r>
            <a:endParaRPr lang="en-US" sz="2800" dirty="0">
              <a:solidFill>
                <a:schemeClr val="bg1">
                  <a:lumMod val="65000"/>
                </a:schemeClr>
              </a:solidFill>
            </a:endParaRPr>
          </a:p>
        </p:txBody>
      </p:sp>
      <p:sp>
        <p:nvSpPr>
          <p:cNvPr id="8" name="Rectangle 7"/>
          <p:cNvSpPr/>
          <p:nvPr/>
        </p:nvSpPr>
        <p:spPr>
          <a:xfrm>
            <a:off x="573476" y="2177534"/>
            <a:ext cx="9325089" cy="461665"/>
          </a:xfrm>
          <a:prstGeom prst="rect">
            <a:avLst/>
          </a:prstGeom>
        </p:spPr>
        <p:txBody>
          <a:bodyPr wrap="none">
            <a:spAutoFit/>
          </a:bodyPr>
          <a:lstStyle/>
          <a:p>
            <a:r>
              <a:rPr lang="en-US" sz="2400" dirty="0" smtClean="0">
                <a:solidFill>
                  <a:schemeClr val="bg1">
                    <a:lumMod val="50000"/>
                  </a:schemeClr>
                </a:solidFill>
              </a:rPr>
              <a:t>CBOW &amp; </a:t>
            </a:r>
            <a:r>
              <a:rPr lang="en-US" sz="2400" dirty="0" err="1" smtClean="0">
                <a:solidFill>
                  <a:schemeClr val="bg1">
                    <a:lumMod val="50000"/>
                  </a:schemeClr>
                </a:solidFill>
              </a:rPr>
              <a:t>SkipGram</a:t>
            </a:r>
            <a:r>
              <a:rPr lang="en-US" sz="2400" dirty="0" smtClean="0">
                <a:solidFill>
                  <a:schemeClr val="bg1">
                    <a:lumMod val="50000"/>
                  </a:schemeClr>
                </a:solidFill>
              </a:rPr>
              <a:t> updates words to predict their context </a:t>
            </a:r>
            <a:r>
              <a:rPr lang="en-US" sz="2400" dirty="0" smtClean="0">
                <a:solidFill>
                  <a:srgbClr val="A6A6A6"/>
                </a:solidFill>
              </a:rPr>
              <a:t>[</a:t>
            </a:r>
            <a:r>
              <a:rPr lang="en-US" sz="2400" dirty="0" err="1">
                <a:solidFill>
                  <a:srgbClr val="A6A6A6"/>
                </a:solidFill>
              </a:rPr>
              <a:t>Mikolov</a:t>
            </a:r>
            <a:r>
              <a:rPr lang="en-US" sz="2400" dirty="0">
                <a:solidFill>
                  <a:srgbClr val="A6A6A6"/>
                </a:solidFill>
              </a:rPr>
              <a:t> et al]</a:t>
            </a:r>
          </a:p>
        </p:txBody>
      </p:sp>
      <p:sp>
        <p:nvSpPr>
          <p:cNvPr id="9" name="TextBox 8"/>
          <p:cNvSpPr txBox="1"/>
          <p:nvPr/>
        </p:nvSpPr>
        <p:spPr>
          <a:xfrm>
            <a:off x="266700" y="2489200"/>
            <a:ext cx="914400" cy="914400"/>
          </a:xfrm>
          <a:prstGeom prst="rect">
            <a:avLst/>
          </a:prstGeom>
          <a:noFill/>
        </p:spPr>
        <p:txBody>
          <a:bodyPr wrap="none" lIns="0" tIns="0" rIns="0" bIns="0" rtlCol="0">
            <a:noAutofit/>
          </a:bodyPr>
          <a:lstStyle/>
          <a:p>
            <a:pPr>
              <a:lnSpc>
                <a:spcPct val="90000"/>
              </a:lnSpc>
            </a:pPr>
            <a:endParaRPr lang="en-US" dirty="0" smtClean="0"/>
          </a:p>
        </p:txBody>
      </p:sp>
      <p:grpSp>
        <p:nvGrpSpPr>
          <p:cNvPr id="16" name="Group 15"/>
          <p:cNvGrpSpPr/>
          <p:nvPr/>
        </p:nvGrpSpPr>
        <p:grpSpPr>
          <a:xfrm>
            <a:off x="5765800" y="2641600"/>
            <a:ext cx="2032000" cy="1574800"/>
            <a:chOff x="6197600" y="2514600"/>
            <a:chExt cx="2032000" cy="1574800"/>
          </a:xfrm>
        </p:grpSpPr>
        <p:grpSp>
          <p:nvGrpSpPr>
            <p:cNvPr id="17" name="Group 16"/>
            <p:cNvGrpSpPr/>
            <p:nvPr/>
          </p:nvGrpSpPr>
          <p:grpSpPr>
            <a:xfrm>
              <a:off x="7239000" y="3403600"/>
              <a:ext cx="990600" cy="685800"/>
              <a:chOff x="7239000" y="3403600"/>
              <a:chExt cx="990600" cy="685800"/>
            </a:xfrm>
          </p:grpSpPr>
          <p:sp>
            <p:nvSpPr>
              <p:cNvPr id="22" name="Oval 21"/>
              <p:cNvSpPr/>
              <p:nvPr/>
            </p:nvSpPr>
            <p:spPr>
              <a:xfrm>
                <a:off x="72390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3" name="TextBox 22"/>
              <p:cNvSpPr txBox="1"/>
              <p:nvPr/>
            </p:nvSpPr>
            <p:spPr>
              <a:xfrm>
                <a:off x="7353300" y="3492500"/>
                <a:ext cx="876300" cy="596900"/>
              </a:xfrm>
              <a:prstGeom prst="rect">
                <a:avLst/>
              </a:prstGeom>
              <a:noFill/>
            </p:spPr>
            <p:txBody>
              <a:bodyPr wrap="square" lIns="0" tIns="0" rIns="0" bIns="0" rtlCol="0">
                <a:noAutofit/>
              </a:bodyPr>
              <a:lstStyle/>
              <a:p>
                <a:pPr>
                  <a:lnSpc>
                    <a:spcPct val="90000"/>
                  </a:lnSpc>
                </a:pPr>
                <a:r>
                  <a:rPr lang="en-US" dirty="0" smtClean="0"/>
                  <a:t>French</a:t>
                </a:r>
              </a:p>
              <a:p>
                <a:pPr>
                  <a:lnSpc>
                    <a:spcPct val="90000"/>
                  </a:lnSpc>
                </a:pPr>
                <a:r>
                  <a:rPr lang="en-US" dirty="0" smtClean="0"/>
                  <a:t>Context</a:t>
                </a:r>
              </a:p>
            </p:txBody>
          </p:sp>
        </p:grpSp>
        <p:grpSp>
          <p:nvGrpSpPr>
            <p:cNvPr id="18" name="Group 17"/>
            <p:cNvGrpSpPr/>
            <p:nvPr/>
          </p:nvGrpSpPr>
          <p:grpSpPr>
            <a:xfrm>
              <a:off x="6197600" y="2514600"/>
              <a:ext cx="914400" cy="495300"/>
              <a:chOff x="6197600" y="2514600"/>
              <a:chExt cx="914400" cy="495300"/>
            </a:xfrm>
          </p:grpSpPr>
          <p:sp>
            <p:nvSpPr>
              <p:cNvPr id="20" name="Oval 19"/>
              <p:cNvSpPr/>
              <p:nvPr/>
            </p:nvSpPr>
            <p:spPr>
              <a:xfrm>
                <a:off x="6197600" y="25146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1" name="TextBox 20"/>
              <p:cNvSpPr txBox="1"/>
              <p:nvPr/>
            </p:nvSpPr>
            <p:spPr>
              <a:xfrm>
                <a:off x="6299200" y="2616200"/>
                <a:ext cx="812800" cy="342900"/>
              </a:xfrm>
              <a:prstGeom prst="rect">
                <a:avLst/>
              </a:prstGeom>
              <a:noFill/>
            </p:spPr>
            <p:txBody>
              <a:bodyPr wrap="square" lIns="0" tIns="0" rIns="0" bIns="0" rtlCol="0">
                <a:noAutofit/>
              </a:bodyPr>
              <a:lstStyle/>
              <a:p>
                <a:pPr>
                  <a:lnSpc>
                    <a:spcPct val="90000"/>
                  </a:lnSpc>
                </a:pPr>
                <a:r>
                  <a:rPr lang="en-US" dirty="0" smtClean="0"/>
                  <a:t>rouge</a:t>
                </a:r>
              </a:p>
            </p:txBody>
          </p:sp>
        </p:grpSp>
        <p:cxnSp>
          <p:nvCxnSpPr>
            <p:cNvPr id="19" name="Straight Arrow Connector 18"/>
            <p:cNvCxnSpPr>
              <a:stCxn id="20" idx="5"/>
              <a:endCxn id="22" idx="1"/>
            </p:cNvCxnSpPr>
            <p:nvPr/>
          </p:nvCxnSpPr>
          <p:spPr>
            <a:xfrm>
              <a:off x="6837168" y="29373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2667000" y="3530600"/>
            <a:ext cx="2070100" cy="1485900"/>
            <a:chOff x="3098800" y="3403600"/>
            <a:chExt cx="2070100" cy="1485900"/>
          </a:xfrm>
        </p:grpSpPr>
        <p:grpSp>
          <p:nvGrpSpPr>
            <p:cNvPr id="25" name="Group 24"/>
            <p:cNvGrpSpPr/>
            <p:nvPr/>
          </p:nvGrpSpPr>
          <p:grpSpPr>
            <a:xfrm>
              <a:off x="3098800" y="3403600"/>
              <a:ext cx="977900" cy="673100"/>
              <a:chOff x="3098800" y="3403600"/>
              <a:chExt cx="977900" cy="673100"/>
            </a:xfrm>
          </p:grpSpPr>
          <p:sp>
            <p:nvSpPr>
              <p:cNvPr id="30" name="Oval 29"/>
              <p:cNvSpPr/>
              <p:nvPr/>
            </p:nvSpPr>
            <p:spPr>
              <a:xfrm>
                <a:off x="30988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1" name="TextBox 30"/>
              <p:cNvSpPr txBox="1"/>
              <p:nvPr/>
            </p:nvSpPr>
            <p:spPr>
              <a:xfrm>
                <a:off x="3200400" y="3479800"/>
                <a:ext cx="876300" cy="596900"/>
              </a:xfrm>
              <a:prstGeom prst="rect">
                <a:avLst/>
              </a:prstGeom>
              <a:noFill/>
            </p:spPr>
            <p:txBody>
              <a:bodyPr wrap="square" lIns="0" tIns="0" rIns="0" bIns="0" rtlCol="0">
                <a:noAutofit/>
              </a:bodyPr>
              <a:lstStyle/>
              <a:p>
                <a:pPr>
                  <a:lnSpc>
                    <a:spcPct val="90000"/>
                  </a:lnSpc>
                </a:pPr>
                <a:r>
                  <a:rPr lang="en-US" dirty="0" smtClean="0"/>
                  <a:t>English</a:t>
                </a:r>
              </a:p>
              <a:p>
                <a:pPr>
                  <a:lnSpc>
                    <a:spcPct val="90000"/>
                  </a:lnSpc>
                </a:pPr>
                <a:r>
                  <a:rPr lang="en-US" dirty="0" smtClean="0"/>
                  <a:t>Context</a:t>
                </a:r>
              </a:p>
            </p:txBody>
          </p:sp>
        </p:grpSp>
        <p:grpSp>
          <p:nvGrpSpPr>
            <p:cNvPr id="26" name="Group 25"/>
            <p:cNvGrpSpPr/>
            <p:nvPr/>
          </p:nvGrpSpPr>
          <p:grpSpPr>
            <a:xfrm>
              <a:off x="4419600" y="4394200"/>
              <a:ext cx="749300" cy="495300"/>
              <a:chOff x="4419600" y="4394200"/>
              <a:chExt cx="749300" cy="495300"/>
            </a:xfrm>
          </p:grpSpPr>
          <p:sp>
            <p:nvSpPr>
              <p:cNvPr id="28" name="Oval 27"/>
              <p:cNvSpPr/>
              <p:nvPr/>
            </p:nvSpPr>
            <p:spPr>
              <a:xfrm>
                <a:off x="4419600" y="43942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9" name="TextBox 28"/>
              <p:cNvSpPr txBox="1"/>
              <p:nvPr/>
            </p:nvSpPr>
            <p:spPr>
              <a:xfrm>
                <a:off x="4660900" y="4521200"/>
                <a:ext cx="508000" cy="292100"/>
              </a:xfrm>
              <a:prstGeom prst="rect">
                <a:avLst/>
              </a:prstGeom>
              <a:noFill/>
            </p:spPr>
            <p:txBody>
              <a:bodyPr wrap="square" lIns="0" tIns="0" rIns="0" bIns="0" rtlCol="0">
                <a:noAutofit/>
              </a:bodyPr>
              <a:lstStyle/>
              <a:p>
                <a:pPr>
                  <a:lnSpc>
                    <a:spcPct val="90000"/>
                  </a:lnSpc>
                </a:pPr>
                <a:r>
                  <a:rPr lang="en-US" dirty="0" smtClean="0"/>
                  <a:t>red</a:t>
                </a:r>
              </a:p>
            </p:txBody>
          </p:sp>
        </p:grpSp>
        <p:cxnSp>
          <p:nvCxnSpPr>
            <p:cNvPr id="27" name="Straight Arrow Connector 26"/>
            <p:cNvCxnSpPr/>
            <p:nvPr/>
          </p:nvCxnSpPr>
          <p:spPr>
            <a:xfrm>
              <a:off x="3966968" y="39279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799878" y="4882634"/>
            <a:ext cx="3750095" cy="461665"/>
          </a:xfrm>
          <a:prstGeom prst="rect">
            <a:avLst/>
          </a:prstGeom>
        </p:spPr>
        <p:txBody>
          <a:bodyPr wrap="none">
            <a:spAutoFit/>
          </a:bodyPr>
          <a:lstStyle/>
          <a:p>
            <a:r>
              <a:rPr lang="en-US" sz="2400" b="1" dirty="0" smtClean="0"/>
              <a:t>Trained on French &amp; English</a:t>
            </a:r>
            <a:endParaRPr lang="en-US" dirty="0">
              <a:solidFill>
                <a:srgbClr val="A6A6A6"/>
              </a:solidFill>
            </a:endParaRPr>
          </a:p>
        </p:txBody>
      </p:sp>
      <p:sp>
        <p:nvSpPr>
          <p:cNvPr id="48" name="Rectangle 47"/>
          <p:cNvSpPr/>
          <p:nvPr/>
        </p:nvSpPr>
        <p:spPr>
          <a:xfrm>
            <a:off x="4432078" y="4882634"/>
            <a:ext cx="3366426" cy="461665"/>
          </a:xfrm>
          <a:prstGeom prst="rect">
            <a:avLst/>
          </a:prstGeom>
        </p:spPr>
        <p:txBody>
          <a:bodyPr wrap="none">
            <a:spAutoFit/>
          </a:bodyPr>
          <a:lstStyle/>
          <a:p>
            <a:r>
              <a:rPr lang="en-US" sz="2400" b="1" dirty="0" smtClean="0"/>
              <a:t>+ translation dictionaries</a:t>
            </a:r>
            <a:endParaRPr lang="en-US" dirty="0">
              <a:solidFill>
                <a:srgbClr val="A6A6A6"/>
              </a:solidFill>
            </a:endParaRPr>
          </a:p>
        </p:txBody>
      </p:sp>
      <p:cxnSp>
        <p:nvCxnSpPr>
          <p:cNvPr id="49" name="Straight Arrow Connector 48"/>
          <p:cNvCxnSpPr/>
          <p:nvPr/>
        </p:nvCxnSpPr>
        <p:spPr>
          <a:xfrm flipH="1">
            <a:off x="4690868" y="3102465"/>
            <a:ext cx="1248164" cy="1529370"/>
          </a:xfrm>
          <a:prstGeom prst="straightConnector1">
            <a:avLst/>
          </a:prstGeom>
          <a:ln w="38100" cmpd="sng">
            <a:solidFill>
              <a:srgbClr val="3366FF"/>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473200" y="5359400"/>
            <a:ext cx="4254500" cy="355600"/>
          </a:xfrm>
          <a:prstGeom prst="rect">
            <a:avLst/>
          </a:prstGeom>
          <a:noFill/>
        </p:spPr>
        <p:txBody>
          <a:bodyPr wrap="none" lIns="0" tIns="0" rIns="0" bIns="0" rtlCol="0">
            <a:noAutofit/>
          </a:bodyPr>
          <a:lstStyle/>
          <a:p>
            <a:pPr>
              <a:lnSpc>
                <a:spcPct val="90000"/>
              </a:lnSpc>
            </a:pPr>
            <a:r>
              <a:rPr lang="en-US" sz="2400" dirty="0" smtClean="0"/>
              <a:t>1. Add constraints: rouge = red</a:t>
            </a:r>
          </a:p>
        </p:txBody>
      </p:sp>
      <p:grpSp>
        <p:nvGrpSpPr>
          <p:cNvPr id="32" name="Group 31"/>
          <p:cNvGrpSpPr/>
          <p:nvPr/>
        </p:nvGrpSpPr>
        <p:grpSpPr>
          <a:xfrm>
            <a:off x="3445629" y="2876550"/>
            <a:ext cx="3564771" cy="1982663"/>
            <a:chOff x="3890129" y="2749550"/>
            <a:chExt cx="3564771" cy="1982663"/>
          </a:xfrm>
        </p:grpSpPr>
        <p:cxnSp>
          <p:nvCxnSpPr>
            <p:cNvPr id="33" name="Straight Arrow Connector 32"/>
            <p:cNvCxnSpPr/>
            <p:nvPr/>
          </p:nvCxnSpPr>
          <p:spPr>
            <a:xfrm flipH="1">
              <a:off x="3890129" y="2749550"/>
              <a:ext cx="2307471" cy="738063"/>
            </a:xfrm>
            <a:prstGeom prst="straightConnector1">
              <a:avLst/>
            </a:prstGeom>
            <a:ln w="38100" cmpd="sng">
              <a:solidFill>
                <a:schemeClr val="accent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147429" y="3994150"/>
              <a:ext cx="2307471" cy="738063"/>
            </a:xfrm>
            <a:prstGeom prst="straightConnector1">
              <a:avLst/>
            </a:prstGeom>
            <a:ln w="38100" cmpd="sng">
              <a:solidFill>
                <a:schemeClr val="accent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1460500" y="5753100"/>
            <a:ext cx="3390900" cy="368300"/>
          </a:xfrm>
          <a:prstGeom prst="rect">
            <a:avLst/>
          </a:prstGeom>
          <a:noFill/>
        </p:spPr>
        <p:txBody>
          <a:bodyPr wrap="none" lIns="0" tIns="0" rIns="0" bIns="0" rtlCol="0">
            <a:noAutofit/>
          </a:bodyPr>
          <a:lstStyle/>
          <a:p>
            <a:pPr>
              <a:lnSpc>
                <a:spcPct val="90000"/>
              </a:lnSpc>
            </a:pPr>
            <a:r>
              <a:rPr lang="en-US" sz="2400" dirty="0" smtClean="0"/>
              <a:t>2. Artificial code switching</a:t>
            </a:r>
          </a:p>
        </p:txBody>
      </p:sp>
    </p:spTree>
    <p:extLst>
      <p:ext uri="{BB962C8B-B14F-4D97-AF65-F5344CB8AC3E}">
        <p14:creationId xmlns:p14="http://schemas.microsoft.com/office/powerpoint/2010/main" val="99620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Multilingual word </a:t>
            </a:r>
            <a:r>
              <a:rPr lang="en-US" dirty="0" err="1" smtClean="0"/>
              <a:t>embeddings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56</a:t>
            </a:fld>
            <a:endParaRPr lang="en-US" dirty="0"/>
          </a:p>
        </p:txBody>
      </p:sp>
      <p:grpSp>
        <p:nvGrpSpPr>
          <p:cNvPr id="5" name="Group 4"/>
          <p:cNvGrpSpPr/>
          <p:nvPr/>
        </p:nvGrpSpPr>
        <p:grpSpPr>
          <a:xfrm>
            <a:off x="1865580" y="1675554"/>
            <a:ext cx="1945194" cy="1582913"/>
            <a:chOff x="1865580" y="1675554"/>
            <a:chExt cx="1945194" cy="1582913"/>
          </a:xfrm>
        </p:grpSpPr>
        <p:sp>
          <p:nvSpPr>
            <p:cNvPr id="12" name="Folded Corner 11"/>
            <p:cNvSpPr/>
            <p:nvPr/>
          </p:nvSpPr>
          <p:spPr>
            <a:xfrm>
              <a:off x="1998035" y="20424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5" name="Folded Corner 14"/>
            <p:cNvSpPr/>
            <p:nvPr/>
          </p:nvSpPr>
          <p:spPr>
            <a:xfrm>
              <a:off x="2150435" y="21948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Folded Corner 15"/>
            <p:cNvSpPr/>
            <p:nvPr/>
          </p:nvSpPr>
          <p:spPr>
            <a:xfrm>
              <a:off x="2302835" y="23472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EN</a:t>
              </a:r>
              <a:endParaRPr lang="en-US" dirty="0"/>
            </a:p>
          </p:txBody>
        </p:sp>
        <p:sp>
          <p:nvSpPr>
            <p:cNvPr id="17" name="Folded Corner 16"/>
            <p:cNvSpPr/>
            <p:nvPr/>
          </p:nvSpPr>
          <p:spPr>
            <a:xfrm>
              <a:off x="3016362" y="2104642"/>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 name="Folded Corner 17"/>
            <p:cNvSpPr/>
            <p:nvPr/>
          </p:nvSpPr>
          <p:spPr>
            <a:xfrm>
              <a:off x="3168762" y="2257042"/>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FR</a:t>
              </a:r>
              <a:endParaRPr lang="en-US" dirty="0"/>
            </a:p>
          </p:txBody>
        </p:sp>
        <p:sp>
          <p:nvSpPr>
            <p:cNvPr id="21" name="TextBox 20"/>
            <p:cNvSpPr txBox="1"/>
            <p:nvPr/>
          </p:nvSpPr>
          <p:spPr>
            <a:xfrm>
              <a:off x="1865580" y="1680113"/>
              <a:ext cx="760199" cy="331805"/>
            </a:xfrm>
            <a:prstGeom prst="rect">
              <a:avLst/>
            </a:prstGeom>
            <a:noFill/>
          </p:spPr>
          <p:txBody>
            <a:bodyPr wrap="none" lIns="0" tIns="0" rIns="0" bIns="0" rtlCol="0">
              <a:noAutofit/>
            </a:bodyPr>
            <a:lstStyle/>
            <a:p>
              <a:pPr>
                <a:lnSpc>
                  <a:spcPct val="90000"/>
                </a:lnSpc>
              </a:pPr>
              <a:r>
                <a:rPr lang="en-US" dirty="0"/>
                <a:t>E</a:t>
              </a:r>
              <a:r>
                <a:rPr lang="en-US" dirty="0" smtClean="0"/>
                <a:t>nglish</a:t>
              </a:r>
            </a:p>
          </p:txBody>
        </p:sp>
        <p:sp>
          <p:nvSpPr>
            <p:cNvPr id="22" name="TextBox 21"/>
            <p:cNvSpPr txBox="1"/>
            <p:nvPr/>
          </p:nvSpPr>
          <p:spPr>
            <a:xfrm>
              <a:off x="2931294" y="1675554"/>
              <a:ext cx="760199" cy="331805"/>
            </a:xfrm>
            <a:prstGeom prst="rect">
              <a:avLst/>
            </a:prstGeom>
            <a:noFill/>
          </p:spPr>
          <p:txBody>
            <a:bodyPr wrap="none" lIns="0" tIns="0" rIns="0" bIns="0" rtlCol="0">
              <a:noAutofit/>
            </a:bodyPr>
            <a:lstStyle/>
            <a:p>
              <a:pPr>
                <a:lnSpc>
                  <a:spcPct val="90000"/>
                </a:lnSpc>
              </a:pPr>
              <a:r>
                <a:rPr lang="en-US" dirty="0" smtClean="0"/>
                <a:t>French</a:t>
              </a:r>
            </a:p>
          </p:txBody>
        </p:sp>
      </p:grpSp>
      <p:grpSp>
        <p:nvGrpSpPr>
          <p:cNvPr id="37" name="Group 36"/>
          <p:cNvGrpSpPr/>
          <p:nvPr/>
        </p:nvGrpSpPr>
        <p:grpSpPr>
          <a:xfrm>
            <a:off x="8394700" y="2159000"/>
            <a:ext cx="2032000" cy="1574800"/>
            <a:chOff x="6197600" y="2514600"/>
            <a:chExt cx="2032000" cy="1574800"/>
          </a:xfrm>
        </p:grpSpPr>
        <p:grpSp>
          <p:nvGrpSpPr>
            <p:cNvPr id="38" name="Group 37"/>
            <p:cNvGrpSpPr/>
            <p:nvPr/>
          </p:nvGrpSpPr>
          <p:grpSpPr>
            <a:xfrm>
              <a:off x="7239000" y="3403600"/>
              <a:ext cx="990600" cy="685800"/>
              <a:chOff x="7239000" y="3403600"/>
              <a:chExt cx="990600" cy="685800"/>
            </a:xfrm>
          </p:grpSpPr>
          <p:sp>
            <p:nvSpPr>
              <p:cNvPr id="43" name="Oval 42"/>
              <p:cNvSpPr/>
              <p:nvPr/>
            </p:nvSpPr>
            <p:spPr>
              <a:xfrm>
                <a:off x="72390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4" name="TextBox 43"/>
              <p:cNvSpPr txBox="1"/>
              <p:nvPr/>
            </p:nvSpPr>
            <p:spPr>
              <a:xfrm>
                <a:off x="7353300" y="3492500"/>
                <a:ext cx="876300" cy="596900"/>
              </a:xfrm>
              <a:prstGeom prst="rect">
                <a:avLst/>
              </a:prstGeom>
              <a:noFill/>
            </p:spPr>
            <p:txBody>
              <a:bodyPr wrap="square" lIns="0" tIns="0" rIns="0" bIns="0" rtlCol="0">
                <a:noAutofit/>
              </a:bodyPr>
              <a:lstStyle/>
              <a:p>
                <a:pPr>
                  <a:lnSpc>
                    <a:spcPct val="90000"/>
                  </a:lnSpc>
                </a:pPr>
                <a:r>
                  <a:rPr lang="en-US" dirty="0" smtClean="0"/>
                  <a:t>French</a:t>
                </a:r>
              </a:p>
              <a:p>
                <a:pPr>
                  <a:lnSpc>
                    <a:spcPct val="90000"/>
                  </a:lnSpc>
                </a:pPr>
                <a:r>
                  <a:rPr lang="en-US" dirty="0" smtClean="0"/>
                  <a:t>Context</a:t>
                </a:r>
              </a:p>
            </p:txBody>
          </p:sp>
        </p:grpSp>
        <p:grpSp>
          <p:nvGrpSpPr>
            <p:cNvPr id="39" name="Group 38"/>
            <p:cNvGrpSpPr/>
            <p:nvPr/>
          </p:nvGrpSpPr>
          <p:grpSpPr>
            <a:xfrm>
              <a:off x="6197600" y="2514600"/>
              <a:ext cx="914400" cy="495300"/>
              <a:chOff x="6197600" y="2514600"/>
              <a:chExt cx="914400" cy="495300"/>
            </a:xfrm>
          </p:grpSpPr>
          <p:sp>
            <p:nvSpPr>
              <p:cNvPr id="41" name="Oval 40"/>
              <p:cNvSpPr/>
              <p:nvPr/>
            </p:nvSpPr>
            <p:spPr>
              <a:xfrm>
                <a:off x="6197600" y="25146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2" name="TextBox 41"/>
              <p:cNvSpPr txBox="1"/>
              <p:nvPr/>
            </p:nvSpPr>
            <p:spPr>
              <a:xfrm>
                <a:off x="6299200" y="2616200"/>
                <a:ext cx="812800" cy="342900"/>
              </a:xfrm>
              <a:prstGeom prst="rect">
                <a:avLst/>
              </a:prstGeom>
              <a:noFill/>
            </p:spPr>
            <p:txBody>
              <a:bodyPr wrap="square" lIns="0" tIns="0" rIns="0" bIns="0" rtlCol="0">
                <a:noAutofit/>
              </a:bodyPr>
              <a:lstStyle/>
              <a:p>
                <a:pPr>
                  <a:lnSpc>
                    <a:spcPct val="90000"/>
                  </a:lnSpc>
                </a:pPr>
                <a:r>
                  <a:rPr lang="en-US" dirty="0" smtClean="0"/>
                  <a:t>rouge</a:t>
                </a:r>
              </a:p>
            </p:txBody>
          </p:sp>
        </p:grpSp>
        <p:cxnSp>
          <p:nvCxnSpPr>
            <p:cNvPr id="40" name="Straight Arrow Connector 39"/>
            <p:cNvCxnSpPr>
              <a:stCxn id="41" idx="5"/>
              <a:endCxn id="43" idx="1"/>
            </p:cNvCxnSpPr>
            <p:nvPr/>
          </p:nvCxnSpPr>
          <p:spPr>
            <a:xfrm>
              <a:off x="6837168" y="29373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5295900" y="3048000"/>
            <a:ext cx="2070100" cy="1485900"/>
            <a:chOff x="3098800" y="3403600"/>
            <a:chExt cx="2070100" cy="1485900"/>
          </a:xfrm>
        </p:grpSpPr>
        <p:grpSp>
          <p:nvGrpSpPr>
            <p:cNvPr id="46" name="Group 45"/>
            <p:cNvGrpSpPr/>
            <p:nvPr/>
          </p:nvGrpSpPr>
          <p:grpSpPr>
            <a:xfrm>
              <a:off x="3098800" y="3403600"/>
              <a:ext cx="977900" cy="673100"/>
              <a:chOff x="3098800" y="3403600"/>
              <a:chExt cx="977900" cy="673100"/>
            </a:xfrm>
          </p:grpSpPr>
          <p:sp>
            <p:nvSpPr>
              <p:cNvPr id="51" name="Oval 50"/>
              <p:cNvSpPr/>
              <p:nvPr/>
            </p:nvSpPr>
            <p:spPr>
              <a:xfrm>
                <a:off x="30988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2" name="TextBox 51"/>
              <p:cNvSpPr txBox="1"/>
              <p:nvPr/>
            </p:nvSpPr>
            <p:spPr>
              <a:xfrm>
                <a:off x="3200400" y="3479800"/>
                <a:ext cx="876300" cy="596900"/>
              </a:xfrm>
              <a:prstGeom prst="rect">
                <a:avLst/>
              </a:prstGeom>
              <a:noFill/>
            </p:spPr>
            <p:txBody>
              <a:bodyPr wrap="square" lIns="0" tIns="0" rIns="0" bIns="0" rtlCol="0">
                <a:noAutofit/>
              </a:bodyPr>
              <a:lstStyle/>
              <a:p>
                <a:pPr>
                  <a:lnSpc>
                    <a:spcPct val="90000"/>
                  </a:lnSpc>
                </a:pPr>
                <a:r>
                  <a:rPr lang="en-US" dirty="0" smtClean="0"/>
                  <a:t>English</a:t>
                </a:r>
              </a:p>
              <a:p>
                <a:pPr>
                  <a:lnSpc>
                    <a:spcPct val="90000"/>
                  </a:lnSpc>
                </a:pPr>
                <a:r>
                  <a:rPr lang="en-US" dirty="0" smtClean="0"/>
                  <a:t>Context</a:t>
                </a:r>
              </a:p>
            </p:txBody>
          </p:sp>
        </p:grpSp>
        <p:grpSp>
          <p:nvGrpSpPr>
            <p:cNvPr id="47" name="Group 46"/>
            <p:cNvGrpSpPr/>
            <p:nvPr/>
          </p:nvGrpSpPr>
          <p:grpSpPr>
            <a:xfrm>
              <a:off x="4419600" y="4394200"/>
              <a:ext cx="749300" cy="495300"/>
              <a:chOff x="4419600" y="4394200"/>
              <a:chExt cx="749300" cy="495300"/>
            </a:xfrm>
          </p:grpSpPr>
          <p:sp>
            <p:nvSpPr>
              <p:cNvPr id="49" name="Oval 48"/>
              <p:cNvSpPr/>
              <p:nvPr/>
            </p:nvSpPr>
            <p:spPr>
              <a:xfrm>
                <a:off x="4419600" y="43942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0" name="TextBox 49"/>
              <p:cNvSpPr txBox="1"/>
              <p:nvPr/>
            </p:nvSpPr>
            <p:spPr>
              <a:xfrm>
                <a:off x="4660900" y="4521200"/>
                <a:ext cx="508000" cy="292100"/>
              </a:xfrm>
              <a:prstGeom prst="rect">
                <a:avLst/>
              </a:prstGeom>
              <a:noFill/>
            </p:spPr>
            <p:txBody>
              <a:bodyPr wrap="square" lIns="0" tIns="0" rIns="0" bIns="0" rtlCol="0">
                <a:noAutofit/>
              </a:bodyPr>
              <a:lstStyle/>
              <a:p>
                <a:pPr>
                  <a:lnSpc>
                    <a:spcPct val="90000"/>
                  </a:lnSpc>
                </a:pPr>
                <a:r>
                  <a:rPr lang="en-US" dirty="0" smtClean="0"/>
                  <a:t>red</a:t>
                </a:r>
              </a:p>
            </p:txBody>
          </p:sp>
        </p:grpSp>
        <p:cxnSp>
          <p:nvCxnSpPr>
            <p:cNvPr id="48" name="Straight Arrow Connector 47"/>
            <p:cNvCxnSpPr/>
            <p:nvPr/>
          </p:nvCxnSpPr>
          <p:spPr>
            <a:xfrm>
              <a:off x="3966968" y="39279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sp>
        <p:nvSpPr>
          <p:cNvPr id="55" name="Rectangle 54"/>
          <p:cNvSpPr/>
          <p:nvPr/>
        </p:nvSpPr>
        <p:spPr>
          <a:xfrm>
            <a:off x="1104678" y="3688834"/>
            <a:ext cx="3750095" cy="461665"/>
          </a:xfrm>
          <a:prstGeom prst="rect">
            <a:avLst/>
          </a:prstGeom>
        </p:spPr>
        <p:txBody>
          <a:bodyPr wrap="none">
            <a:spAutoFit/>
          </a:bodyPr>
          <a:lstStyle/>
          <a:p>
            <a:r>
              <a:rPr lang="en-US" sz="2400" b="1" dirty="0" smtClean="0"/>
              <a:t>Trained on English &amp; French</a:t>
            </a:r>
            <a:endParaRPr lang="en-US" dirty="0">
              <a:solidFill>
                <a:srgbClr val="A6A6A6"/>
              </a:solidFill>
            </a:endParaRPr>
          </a:p>
        </p:txBody>
      </p:sp>
      <p:cxnSp>
        <p:nvCxnSpPr>
          <p:cNvPr id="56" name="Straight Arrow Connector 55"/>
          <p:cNvCxnSpPr/>
          <p:nvPr/>
        </p:nvCxnSpPr>
        <p:spPr>
          <a:xfrm flipH="1">
            <a:off x="7319768" y="2607165"/>
            <a:ext cx="1248164" cy="1529370"/>
          </a:xfrm>
          <a:prstGeom prst="straightConnector1">
            <a:avLst/>
          </a:prstGeom>
          <a:ln w="38100" cmpd="sng">
            <a:solidFill>
              <a:srgbClr val="3366FF"/>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485900" y="4165600"/>
            <a:ext cx="4254500" cy="355600"/>
          </a:xfrm>
          <a:prstGeom prst="rect">
            <a:avLst/>
          </a:prstGeom>
          <a:noFill/>
        </p:spPr>
        <p:txBody>
          <a:bodyPr wrap="none" lIns="0" tIns="0" rIns="0" bIns="0" rtlCol="0">
            <a:noAutofit/>
          </a:bodyPr>
          <a:lstStyle/>
          <a:p>
            <a:pPr>
              <a:lnSpc>
                <a:spcPct val="90000"/>
              </a:lnSpc>
            </a:pPr>
            <a:r>
              <a:rPr lang="en-US" sz="2400" dirty="0" smtClean="0"/>
              <a:t>1. Add constraints: rouge = red</a:t>
            </a:r>
          </a:p>
        </p:txBody>
      </p:sp>
      <p:grpSp>
        <p:nvGrpSpPr>
          <p:cNvPr id="58" name="Group 57"/>
          <p:cNvGrpSpPr/>
          <p:nvPr/>
        </p:nvGrpSpPr>
        <p:grpSpPr>
          <a:xfrm>
            <a:off x="6087229" y="2406650"/>
            <a:ext cx="3564771" cy="1982663"/>
            <a:chOff x="3890129" y="2749550"/>
            <a:chExt cx="3564771" cy="1982663"/>
          </a:xfrm>
        </p:grpSpPr>
        <p:cxnSp>
          <p:nvCxnSpPr>
            <p:cNvPr id="59" name="Straight Arrow Connector 58"/>
            <p:cNvCxnSpPr/>
            <p:nvPr/>
          </p:nvCxnSpPr>
          <p:spPr>
            <a:xfrm flipH="1">
              <a:off x="3890129" y="2749550"/>
              <a:ext cx="2307471" cy="738063"/>
            </a:xfrm>
            <a:prstGeom prst="straightConnector1">
              <a:avLst/>
            </a:prstGeom>
            <a:ln w="38100" cmpd="sng">
              <a:solidFill>
                <a:schemeClr val="accent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147429" y="3994150"/>
              <a:ext cx="2307471" cy="738063"/>
            </a:xfrm>
            <a:prstGeom prst="straightConnector1">
              <a:avLst/>
            </a:prstGeom>
            <a:ln w="38100" cmpd="sng">
              <a:solidFill>
                <a:schemeClr val="accent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1485900" y="4559300"/>
            <a:ext cx="3403600" cy="355600"/>
          </a:xfrm>
          <a:prstGeom prst="rect">
            <a:avLst/>
          </a:prstGeom>
          <a:noFill/>
        </p:spPr>
        <p:txBody>
          <a:bodyPr wrap="none" lIns="0" tIns="0" rIns="0" bIns="0" rtlCol="0">
            <a:noAutofit/>
          </a:bodyPr>
          <a:lstStyle/>
          <a:p>
            <a:pPr>
              <a:lnSpc>
                <a:spcPct val="90000"/>
              </a:lnSpc>
            </a:pPr>
            <a:r>
              <a:rPr lang="en-US" sz="2400" dirty="0" smtClean="0"/>
              <a:t>2. Artificial code switching</a:t>
            </a:r>
          </a:p>
        </p:txBody>
      </p:sp>
      <p:sp>
        <p:nvSpPr>
          <p:cNvPr id="62" name="Rectangle 61"/>
          <p:cNvSpPr/>
          <p:nvPr/>
        </p:nvSpPr>
        <p:spPr>
          <a:xfrm>
            <a:off x="2184178" y="5250934"/>
            <a:ext cx="2676784" cy="523220"/>
          </a:xfrm>
          <a:prstGeom prst="rect">
            <a:avLst/>
          </a:prstGeom>
          <a:solidFill>
            <a:schemeClr val="accent3">
              <a:lumMod val="20000"/>
              <a:lumOff val="80000"/>
            </a:schemeClr>
          </a:solidFill>
        </p:spPr>
        <p:txBody>
          <a:bodyPr wrap="none">
            <a:spAutoFit/>
          </a:bodyPr>
          <a:lstStyle/>
          <a:p>
            <a:r>
              <a:rPr lang="en-US" sz="2800" dirty="0" smtClean="0"/>
              <a:t>The big </a:t>
            </a:r>
            <a:r>
              <a:rPr lang="en-US" sz="2800" b="1" u="sng" dirty="0" smtClean="0"/>
              <a:t>red</a:t>
            </a:r>
            <a:r>
              <a:rPr lang="en-US" sz="2800" dirty="0" smtClean="0"/>
              <a:t> barn.</a:t>
            </a:r>
            <a:endParaRPr lang="en-US" sz="2800" dirty="0">
              <a:solidFill>
                <a:srgbClr val="A6A6A6"/>
              </a:solidFill>
            </a:endParaRPr>
          </a:p>
        </p:txBody>
      </p:sp>
      <p:sp>
        <p:nvSpPr>
          <p:cNvPr id="63" name="Rectangle 62"/>
          <p:cNvSpPr/>
          <p:nvPr/>
        </p:nvSpPr>
        <p:spPr>
          <a:xfrm>
            <a:off x="7289578" y="5212834"/>
            <a:ext cx="3040065" cy="523220"/>
          </a:xfrm>
          <a:prstGeom prst="rect">
            <a:avLst/>
          </a:prstGeom>
          <a:solidFill>
            <a:schemeClr val="accent3">
              <a:lumMod val="20000"/>
              <a:lumOff val="80000"/>
            </a:schemeClr>
          </a:solidFill>
        </p:spPr>
        <p:txBody>
          <a:bodyPr wrap="none">
            <a:spAutoFit/>
          </a:bodyPr>
          <a:lstStyle/>
          <a:p>
            <a:r>
              <a:rPr lang="en-US" sz="2800" dirty="0" smtClean="0"/>
              <a:t>The big </a:t>
            </a:r>
            <a:r>
              <a:rPr lang="en-US" sz="2800" b="1" u="sng" dirty="0" smtClean="0"/>
              <a:t>rouge </a:t>
            </a:r>
            <a:r>
              <a:rPr lang="en-US" sz="2800" dirty="0" smtClean="0"/>
              <a:t>barn.</a:t>
            </a:r>
            <a:endParaRPr lang="en-US" sz="2800" dirty="0">
              <a:solidFill>
                <a:srgbClr val="A6A6A6"/>
              </a:solidFill>
            </a:endParaRPr>
          </a:p>
        </p:txBody>
      </p:sp>
      <p:sp>
        <p:nvSpPr>
          <p:cNvPr id="64" name="Right Arrow 63"/>
          <p:cNvSpPr/>
          <p:nvPr/>
        </p:nvSpPr>
        <p:spPr>
          <a:xfrm>
            <a:off x="4889500" y="5384800"/>
            <a:ext cx="2362200" cy="215900"/>
          </a:xfrm>
          <a:prstGeom prst="rightArrow">
            <a:avLst/>
          </a:pr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5" name="TextBox 64"/>
          <p:cNvSpPr txBox="1"/>
          <p:nvPr/>
        </p:nvSpPr>
        <p:spPr>
          <a:xfrm>
            <a:off x="4927600" y="5588000"/>
            <a:ext cx="2819400" cy="355600"/>
          </a:xfrm>
          <a:prstGeom prst="rect">
            <a:avLst/>
          </a:prstGeom>
          <a:noFill/>
        </p:spPr>
        <p:txBody>
          <a:bodyPr wrap="none" lIns="0" tIns="0" rIns="0" bIns="0" rtlCol="0">
            <a:noAutofit/>
          </a:bodyPr>
          <a:lstStyle/>
          <a:p>
            <a:pPr>
              <a:lnSpc>
                <a:spcPct val="90000"/>
              </a:lnSpc>
            </a:pPr>
            <a:r>
              <a:rPr lang="en-US" dirty="0" smtClean="0"/>
              <a:t>Artificial code switching</a:t>
            </a:r>
          </a:p>
        </p:txBody>
      </p:sp>
    </p:spTree>
    <p:extLst>
      <p:ext uri="{BB962C8B-B14F-4D97-AF65-F5344CB8AC3E}">
        <p14:creationId xmlns:p14="http://schemas.microsoft.com/office/powerpoint/2010/main" val="3098452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animBg="1"/>
      <p:bldP spid="63" grpId="0" animBg="1"/>
      <p:bldP spid="64" grpId="0" animBg="1"/>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NLP for every language.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6</a:t>
            </a:fld>
            <a:endParaRPr lang="en-US" dirty="0"/>
          </a:p>
        </p:txBody>
      </p:sp>
      <p:grpSp>
        <p:nvGrpSpPr>
          <p:cNvPr id="22" name="Group 21"/>
          <p:cNvGrpSpPr/>
          <p:nvPr/>
        </p:nvGrpSpPr>
        <p:grpSpPr>
          <a:xfrm>
            <a:off x="1316517" y="1954841"/>
            <a:ext cx="3576636" cy="488745"/>
            <a:chOff x="918583" y="1954841"/>
            <a:chExt cx="3576636" cy="488745"/>
          </a:xfrm>
          <a:solidFill>
            <a:schemeClr val="bg1">
              <a:lumMod val="85000"/>
            </a:schemeClr>
          </a:solidFill>
        </p:grpSpPr>
        <p:sp>
          <p:nvSpPr>
            <p:cNvPr id="11" name="Rounded Rectangle 10"/>
            <p:cNvSpPr/>
            <p:nvPr/>
          </p:nvSpPr>
          <p:spPr>
            <a:xfrm>
              <a:off x="956126" y="1954841"/>
              <a:ext cx="3539093" cy="413799"/>
            </a:xfrm>
            <a:prstGeom prst="roundRect">
              <a:avLst/>
            </a:prstGeom>
            <a:grp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We want sentiment analysis.</a:t>
              </a:r>
              <a:endParaRPr lang="en-US" dirty="0"/>
            </a:p>
          </p:txBody>
        </p:sp>
        <p:sp>
          <p:nvSpPr>
            <p:cNvPr id="12" name="Moon 11"/>
            <p:cNvSpPr/>
            <p:nvPr/>
          </p:nvSpPr>
          <p:spPr>
            <a:xfrm rot="11936533">
              <a:off x="918583" y="1984811"/>
              <a:ext cx="268967" cy="458775"/>
            </a:xfrm>
            <a:prstGeom prst="moon">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nvGrpSpPr>
          <p:cNvPr id="33" name="Group 32"/>
          <p:cNvGrpSpPr/>
          <p:nvPr/>
        </p:nvGrpSpPr>
        <p:grpSpPr>
          <a:xfrm>
            <a:off x="1333455" y="3347607"/>
            <a:ext cx="4229149" cy="488745"/>
            <a:chOff x="825450" y="3030107"/>
            <a:chExt cx="4229149" cy="488745"/>
          </a:xfrm>
          <a:solidFill>
            <a:schemeClr val="bg1">
              <a:lumMod val="85000"/>
            </a:schemeClr>
          </a:solidFill>
        </p:grpSpPr>
        <p:sp>
          <p:nvSpPr>
            <p:cNvPr id="24" name="Rounded Rectangle 23"/>
            <p:cNvSpPr/>
            <p:nvPr/>
          </p:nvSpPr>
          <p:spPr>
            <a:xfrm>
              <a:off x="855088" y="3030107"/>
              <a:ext cx="4199511" cy="413799"/>
            </a:xfrm>
            <a:prstGeom prst="roundRect">
              <a:avLst/>
            </a:prstGeom>
            <a:grp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Great! Now we need it in </a:t>
              </a:r>
              <a:r>
                <a:rPr lang="en-US" i="1" dirty="0" smtClean="0"/>
                <a:t>five</a:t>
              </a:r>
              <a:r>
                <a:rPr lang="en-US" dirty="0" smtClean="0"/>
                <a:t> languages</a:t>
              </a:r>
              <a:endParaRPr lang="en-US" dirty="0"/>
            </a:p>
          </p:txBody>
        </p:sp>
        <p:sp>
          <p:nvSpPr>
            <p:cNvPr id="25" name="Moon 24"/>
            <p:cNvSpPr/>
            <p:nvPr/>
          </p:nvSpPr>
          <p:spPr>
            <a:xfrm rot="11936533">
              <a:off x="825450" y="3060077"/>
              <a:ext cx="212344" cy="458775"/>
            </a:xfrm>
            <a:prstGeom prst="moon">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nvGrpSpPr>
          <p:cNvPr id="32" name="Group 31"/>
          <p:cNvGrpSpPr/>
          <p:nvPr/>
        </p:nvGrpSpPr>
        <p:grpSpPr>
          <a:xfrm>
            <a:off x="1324990" y="4736141"/>
            <a:ext cx="3526415" cy="488745"/>
            <a:chOff x="783117" y="4418641"/>
            <a:chExt cx="3526415" cy="488745"/>
          </a:xfrm>
          <a:solidFill>
            <a:schemeClr val="bg1">
              <a:lumMod val="85000"/>
            </a:schemeClr>
          </a:solidFill>
        </p:grpSpPr>
        <p:sp>
          <p:nvSpPr>
            <p:cNvPr id="30" name="Rounded Rectangle 29"/>
            <p:cNvSpPr/>
            <p:nvPr/>
          </p:nvSpPr>
          <p:spPr>
            <a:xfrm>
              <a:off x="820659" y="4418641"/>
              <a:ext cx="3488873" cy="413799"/>
            </a:xfrm>
            <a:prstGeom prst="roundRect">
              <a:avLst/>
            </a:prstGeom>
            <a:grp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Can we have it in </a:t>
              </a:r>
              <a:r>
                <a:rPr lang="en-US" i="1" dirty="0" smtClean="0"/>
                <a:t>35 </a:t>
              </a:r>
              <a:r>
                <a:rPr lang="en-US" dirty="0" smtClean="0"/>
                <a:t>languages</a:t>
              </a:r>
              <a:r>
                <a:rPr lang="en-US" i="1" dirty="0" smtClean="0"/>
                <a:t>?</a:t>
              </a:r>
              <a:endParaRPr lang="en-US" dirty="0"/>
            </a:p>
          </p:txBody>
        </p:sp>
        <p:sp>
          <p:nvSpPr>
            <p:cNvPr id="31" name="Moon 30"/>
            <p:cNvSpPr/>
            <p:nvPr/>
          </p:nvSpPr>
          <p:spPr>
            <a:xfrm rot="11936533">
              <a:off x="783117" y="4448611"/>
              <a:ext cx="268967" cy="458775"/>
            </a:xfrm>
            <a:prstGeom prst="moon">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nvGrpSpPr>
          <p:cNvPr id="40" name="Group 39"/>
          <p:cNvGrpSpPr/>
          <p:nvPr/>
        </p:nvGrpSpPr>
        <p:grpSpPr>
          <a:xfrm>
            <a:off x="6934203" y="2327374"/>
            <a:ext cx="3089753" cy="488745"/>
            <a:chOff x="6832599" y="2327374"/>
            <a:chExt cx="3089753" cy="488745"/>
          </a:xfrm>
        </p:grpSpPr>
        <p:sp>
          <p:nvSpPr>
            <p:cNvPr id="38" name="Rounded Rectangle 37"/>
            <p:cNvSpPr/>
            <p:nvPr/>
          </p:nvSpPr>
          <p:spPr>
            <a:xfrm flipH="1">
              <a:off x="6832599" y="2327374"/>
              <a:ext cx="3052208" cy="413799"/>
            </a:xfrm>
            <a:prstGeom prst="roundRect">
              <a:avLst/>
            </a:prstGeom>
            <a:solidFill>
              <a:srgbClr val="CCFFCC"/>
            </a:solid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OK, here’s a tool for English.</a:t>
              </a:r>
              <a:endParaRPr lang="en-US" dirty="0"/>
            </a:p>
          </p:txBody>
        </p:sp>
        <p:sp>
          <p:nvSpPr>
            <p:cNvPr id="39" name="Moon 38"/>
            <p:cNvSpPr/>
            <p:nvPr/>
          </p:nvSpPr>
          <p:spPr>
            <a:xfrm rot="9663467" flipH="1">
              <a:off x="9653385" y="2357344"/>
              <a:ext cx="268967" cy="458775"/>
            </a:xfrm>
            <a:prstGeom prst="moon">
              <a:avLst/>
            </a:prstGeom>
            <a:solidFill>
              <a:srgbClr val="CCFFC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nvGrpSpPr>
          <p:cNvPr id="52" name="Group 51"/>
          <p:cNvGrpSpPr/>
          <p:nvPr/>
        </p:nvGrpSpPr>
        <p:grpSpPr>
          <a:xfrm>
            <a:off x="7763931" y="4147708"/>
            <a:ext cx="2310821" cy="488745"/>
            <a:chOff x="7763931" y="4147708"/>
            <a:chExt cx="2310821" cy="488745"/>
          </a:xfrm>
        </p:grpSpPr>
        <p:sp>
          <p:nvSpPr>
            <p:cNvPr id="45" name="Rounded Rectangle 44"/>
            <p:cNvSpPr/>
            <p:nvPr/>
          </p:nvSpPr>
          <p:spPr>
            <a:xfrm flipH="1">
              <a:off x="7763931" y="4147708"/>
              <a:ext cx="2222474" cy="413799"/>
            </a:xfrm>
            <a:prstGeom prst="roundRect">
              <a:avLst/>
            </a:prstGeom>
            <a:solidFill>
              <a:srgbClr val="CCFFCC"/>
            </a:solid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Sure, here you go.</a:t>
              </a:r>
              <a:endParaRPr lang="en-US" dirty="0"/>
            </a:p>
          </p:txBody>
        </p:sp>
        <p:sp>
          <p:nvSpPr>
            <p:cNvPr id="46" name="Moon 45"/>
            <p:cNvSpPr/>
            <p:nvPr/>
          </p:nvSpPr>
          <p:spPr>
            <a:xfrm rot="9663467" flipH="1">
              <a:off x="9805785" y="4177678"/>
              <a:ext cx="268967" cy="458775"/>
            </a:xfrm>
            <a:prstGeom prst="moon">
              <a:avLst/>
            </a:prstGeom>
            <a:solidFill>
              <a:srgbClr val="CCFFC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nvGrpSpPr>
          <p:cNvPr id="50" name="Group 49"/>
          <p:cNvGrpSpPr/>
          <p:nvPr/>
        </p:nvGrpSpPr>
        <p:grpSpPr>
          <a:xfrm>
            <a:off x="9084734" y="5730973"/>
            <a:ext cx="947686" cy="488745"/>
            <a:chOff x="8746066" y="5172173"/>
            <a:chExt cx="947686" cy="488745"/>
          </a:xfrm>
        </p:grpSpPr>
        <p:sp>
          <p:nvSpPr>
            <p:cNvPr id="48" name="Rounded Rectangle 47"/>
            <p:cNvSpPr/>
            <p:nvPr/>
          </p:nvSpPr>
          <p:spPr>
            <a:xfrm flipH="1">
              <a:off x="8746066" y="5172173"/>
              <a:ext cx="910139" cy="413799"/>
            </a:xfrm>
            <a:prstGeom prst="roundRect">
              <a:avLst/>
            </a:prstGeom>
            <a:solidFill>
              <a:srgbClr val="CCFFCC"/>
            </a:solidFill>
            <a:ln>
              <a:no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uh…</a:t>
              </a:r>
              <a:endParaRPr lang="en-US" dirty="0"/>
            </a:p>
          </p:txBody>
        </p:sp>
        <p:sp>
          <p:nvSpPr>
            <p:cNvPr id="49" name="Moon 48"/>
            <p:cNvSpPr/>
            <p:nvPr/>
          </p:nvSpPr>
          <p:spPr>
            <a:xfrm rot="9663467" flipH="1">
              <a:off x="9424785" y="5202143"/>
              <a:ext cx="268967" cy="458775"/>
            </a:xfrm>
            <a:prstGeom prst="moon">
              <a:avLst/>
            </a:prstGeom>
            <a:solidFill>
              <a:srgbClr val="CCFFC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sp>
        <p:nvSpPr>
          <p:cNvPr id="55" name="TextBox 54"/>
          <p:cNvSpPr txBox="1"/>
          <p:nvPr/>
        </p:nvSpPr>
        <p:spPr>
          <a:xfrm>
            <a:off x="6578600" y="4648200"/>
            <a:ext cx="914400" cy="914400"/>
          </a:xfrm>
          <a:prstGeom prst="rect">
            <a:avLst/>
          </a:prstGeom>
          <a:noFill/>
        </p:spPr>
        <p:txBody>
          <a:bodyPr wrap="none" lIns="0" tIns="0" rIns="0" bIns="0" rtlCol="0">
            <a:noAutofit/>
          </a:bodyPr>
          <a:lstStyle/>
          <a:p>
            <a:pPr>
              <a:lnSpc>
                <a:spcPct val="90000"/>
              </a:lnSpc>
            </a:pPr>
            <a:endParaRPr lang="en-US" dirty="0" smtClean="0"/>
          </a:p>
        </p:txBody>
      </p:sp>
    </p:spTree>
    <p:extLst>
      <p:ext uri="{BB962C8B-B14F-4D97-AF65-F5344CB8AC3E}">
        <p14:creationId xmlns:p14="http://schemas.microsoft.com/office/powerpoint/2010/main" val="187452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 </a:t>
            </a:r>
            <a:r>
              <a:rPr lang="en-US" dirty="0" smtClean="0"/>
              <a:t>Multilingual NLP without labeling more data</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7</a:t>
            </a:fld>
            <a:endParaRPr lang="en-US" dirty="0"/>
          </a:p>
        </p:txBody>
      </p:sp>
      <p:sp>
        <p:nvSpPr>
          <p:cNvPr id="5" name="Text Placeholder 4"/>
          <p:cNvSpPr>
            <a:spLocks noGrp="1"/>
          </p:cNvSpPr>
          <p:nvPr>
            <p:ph type="body" sz="quarter" idx="13"/>
          </p:nvPr>
        </p:nvSpPr>
        <p:spPr>
          <a:xfrm>
            <a:off x="813421" y="2138157"/>
            <a:ext cx="10030172" cy="1614569"/>
          </a:xfrm>
        </p:spPr>
        <p:txBody>
          <a:bodyPr/>
          <a:lstStyle/>
          <a:p>
            <a:pPr marL="515938" indent="-514350">
              <a:buAutoNum type="arabicPeriod"/>
            </a:pPr>
            <a:r>
              <a:rPr lang="en-US" dirty="0" smtClean="0"/>
              <a:t>Train NLP on English using a </a:t>
            </a:r>
            <a:r>
              <a:rPr lang="en-US" b="1" dirty="0" smtClean="0"/>
              <a:t>language-invariant representation</a:t>
            </a:r>
            <a:r>
              <a:rPr lang="en-US" dirty="0" smtClean="0"/>
              <a:t>.</a:t>
            </a:r>
          </a:p>
          <a:p>
            <a:pPr marL="515938" indent="-514350">
              <a:buAutoNum type="arabicPeriod"/>
            </a:pPr>
            <a:r>
              <a:rPr lang="en-US" dirty="0" smtClean="0"/>
              <a:t>Apply the NLP classifier on any target language.</a:t>
            </a:r>
            <a:endParaRPr lang="en-US" dirty="0"/>
          </a:p>
        </p:txBody>
      </p:sp>
      <p:sp>
        <p:nvSpPr>
          <p:cNvPr id="6" name="TextBox 5"/>
          <p:cNvSpPr txBox="1"/>
          <p:nvPr/>
        </p:nvSpPr>
        <p:spPr>
          <a:xfrm>
            <a:off x="944588" y="5615448"/>
            <a:ext cx="9964712" cy="513681"/>
          </a:xfrm>
          <a:prstGeom prst="rect">
            <a:avLst/>
          </a:prstGeom>
          <a:solidFill>
            <a:srgbClr val="DFDFDF"/>
          </a:solidFill>
        </p:spPr>
        <p:txBody>
          <a:bodyPr wrap="none" lIns="0" tIns="0" rIns="0" bIns="0" rtlCol="0">
            <a:noAutofit/>
          </a:bodyPr>
          <a:lstStyle/>
          <a:p>
            <a:pPr>
              <a:lnSpc>
                <a:spcPct val="90000"/>
              </a:lnSpc>
            </a:pPr>
            <a:r>
              <a:rPr lang="en-US" sz="2800" b="1" dirty="0" smtClean="0"/>
              <a:t>This talk: </a:t>
            </a:r>
            <a:r>
              <a:rPr lang="en-US" sz="2800" dirty="0" smtClean="0"/>
              <a:t>how to construct such a language-invariant representation</a:t>
            </a:r>
          </a:p>
        </p:txBody>
      </p:sp>
      <p:grpSp>
        <p:nvGrpSpPr>
          <p:cNvPr id="8" name="Group 7"/>
          <p:cNvGrpSpPr/>
          <p:nvPr/>
        </p:nvGrpSpPr>
        <p:grpSpPr>
          <a:xfrm>
            <a:off x="2221180" y="3425165"/>
            <a:ext cx="1824963" cy="1872633"/>
            <a:chOff x="2221180" y="3425165"/>
            <a:chExt cx="1824963" cy="1872633"/>
          </a:xfrm>
        </p:grpSpPr>
        <p:sp>
          <p:nvSpPr>
            <p:cNvPr id="18" name="TextBox 17"/>
            <p:cNvSpPr txBox="1"/>
            <p:nvPr/>
          </p:nvSpPr>
          <p:spPr>
            <a:xfrm>
              <a:off x="2221180" y="4270913"/>
              <a:ext cx="760199" cy="331805"/>
            </a:xfrm>
            <a:prstGeom prst="rect">
              <a:avLst/>
            </a:prstGeom>
            <a:noFill/>
          </p:spPr>
          <p:txBody>
            <a:bodyPr wrap="none" lIns="0" tIns="0" rIns="0" bIns="0" rtlCol="0">
              <a:noAutofit/>
            </a:bodyPr>
            <a:lstStyle/>
            <a:p>
              <a:pPr>
                <a:lnSpc>
                  <a:spcPct val="90000"/>
                </a:lnSpc>
              </a:pPr>
              <a:r>
                <a:rPr lang="en-US" dirty="0"/>
                <a:t>E</a:t>
              </a:r>
              <a:r>
                <a:rPr lang="en-US" dirty="0" smtClean="0"/>
                <a:t>nglish</a:t>
              </a:r>
            </a:p>
          </p:txBody>
        </p:sp>
        <p:sp>
          <p:nvSpPr>
            <p:cNvPr id="19" name="TextBox 18"/>
            <p:cNvSpPr txBox="1"/>
            <p:nvPr/>
          </p:nvSpPr>
          <p:spPr>
            <a:xfrm>
              <a:off x="2499494" y="4825154"/>
              <a:ext cx="760199" cy="331805"/>
            </a:xfrm>
            <a:prstGeom prst="rect">
              <a:avLst/>
            </a:prstGeom>
            <a:noFill/>
          </p:spPr>
          <p:txBody>
            <a:bodyPr wrap="none" lIns="0" tIns="0" rIns="0" bIns="0" rtlCol="0">
              <a:noAutofit/>
            </a:bodyPr>
            <a:lstStyle/>
            <a:p>
              <a:pPr>
                <a:lnSpc>
                  <a:spcPct val="90000"/>
                </a:lnSpc>
              </a:pPr>
              <a:r>
                <a:rPr lang="en-US" dirty="0" smtClean="0"/>
                <a:t>French</a:t>
              </a:r>
            </a:p>
          </p:txBody>
        </p:sp>
        <p:sp>
          <p:nvSpPr>
            <p:cNvPr id="20" name="TextBox 19"/>
            <p:cNvSpPr txBox="1"/>
            <p:nvPr/>
          </p:nvSpPr>
          <p:spPr>
            <a:xfrm>
              <a:off x="3285944" y="3425165"/>
              <a:ext cx="760199" cy="331805"/>
            </a:xfrm>
            <a:prstGeom prst="rect">
              <a:avLst/>
            </a:prstGeom>
            <a:noFill/>
          </p:spPr>
          <p:txBody>
            <a:bodyPr wrap="none" lIns="0" tIns="0" rIns="0" bIns="0" rtlCol="0">
              <a:noAutofit/>
            </a:bodyPr>
            <a:lstStyle/>
            <a:p>
              <a:pPr>
                <a:lnSpc>
                  <a:spcPct val="90000"/>
                </a:lnSpc>
              </a:pPr>
              <a:r>
                <a:rPr lang="en-US" dirty="0" smtClean="0"/>
                <a:t>Spanish</a:t>
              </a:r>
            </a:p>
          </p:txBody>
        </p:sp>
        <p:sp>
          <p:nvSpPr>
            <p:cNvPr id="21" name="TextBox 20"/>
            <p:cNvSpPr txBox="1"/>
            <p:nvPr/>
          </p:nvSpPr>
          <p:spPr>
            <a:xfrm>
              <a:off x="2514229" y="3615235"/>
              <a:ext cx="760199" cy="331805"/>
            </a:xfrm>
            <a:prstGeom prst="rect">
              <a:avLst/>
            </a:prstGeom>
            <a:noFill/>
          </p:spPr>
          <p:txBody>
            <a:bodyPr wrap="none" lIns="0" tIns="0" rIns="0" bIns="0" rtlCol="0">
              <a:noAutofit/>
            </a:bodyPr>
            <a:lstStyle/>
            <a:p>
              <a:pPr>
                <a:lnSpc>
                  <a:spcPct val="90000"/>
                </a:lnSpc>
              </a:pPr>
              <a:r>
                <a:rPr lang="en-US" dirty="0" smtClean="0"/>
                <a:t>Bokmal</a:t>
              </a:r>
            </a:p>
          </p:txBody>
        </p:sp>
        <p:sp>
          <p:nvSpPr>
            <p:cNvPr id="22" name="TextBox 21"/>
            <p:cNvSpPr txBox="1"/>
            <p:nvPr/>
          </p:nvSpPr>
          <p:spPr>
            <a:xfrm>
              <a:off x="2276826" y="4570576"/>
              <a:ext cx="760199" cy="331805"/>
            </a:xfrm>
            <a:prstGeom prst="rect">
              <a:avLst/>
            </a:prstGeom>
            <a:noFill/>
          </p:spPr>
          <p:txBody>
            <a:bodyPr wrap="none" lIns="0" tIns="0" rIns="0" bIns="0" rtlCol="0">
              <a:noAutofit/>
            </a:bodyPr>
            <a:lstStyle/>
            <a:p>
              <a:pPr>
                <a:lnSpc>
                  <a:spcPct val="90000"/>
                </a:lnSpc>
              </a:pPr>
              <a:r>
                <a:rPr lang="en-US" dirty="0" smtClean="0"/>
                <a:t>Chinese</a:t>
              </a:r>
            </a:p>
          </p:txBody>
        </p:sp>
        <p:sp>
          <p:nvSpPr>
            <p:cNvPr id="23" name="TextBox 22"/>
            <p:cNvSpPr txBox="1"/>
            <p:nvPr/>
          </p:nvSpPr>
          <p:spPr>
            <a:xfrm>
              <a:off x="3166447" y="4965993"/>
              <a:ext cx="760199" cy="331805"/>
            </a:xfrm>
            <a:prstGeom prst="rect">
              <a:avLst/>
            </a:prstGeom>
            <a:noFill/>
          </p:spPr>
          <p:txBody>
            <a:bodyPr wrap="none" lIns="0" tIns="0" rIns="0" bIns="0" rtlCol="0">
              <a:noAutofit/>
            </a:bodyPr>
            <a:lstStyle/>
            <a:p>
              <a:pPr>
                <a:lnSpc>
                  <a:spcPct val="90000"/>
                </a:lnSpc>
              </a:pPr>
              <a:r>
                <a:rPr lang="en-US" dirty="0" smtClean="0"/>
                <a:t>Hindi</a:t>
              </a:r>
            </a:p>
          </p:txBody>
        </p:sp>
        <p:sp>
          <p:nvSpPr>
            <p:cNvPr id="24" name="TextBox 23"/>
            <p:cNvSpPr txBox="1"/>
            <p:nvPr/>
          </p:nvSpPr>
          <p:spPr>
            <a:xfrm>
              <a:off x="2360822" y="3948870"/>
              <a:ext cx="760199" cy="331805"/>
            </a:xfrm>
            <a:prstGeom prst="rect">
              <a:avLst/>
            </a:prstGeom>
            <a:noFill/>
          </p:spPr>
          <p:txBody>
            <a:bodyPr wrap="none" lIns="0" tIns="0" rIns="0" bIns="0" rtlCol="0">
              <a:noAutofit/>
            </a:bodyPr>
            <a:lstStyle/>
            <a:p>
              <a:pPr>
                <a:lnSpc>
                  <a:spcPct val="90000"/>
                </a:lnSpc>
              </a:pPr>
              <a:r>
                <a:rPr lang="en-US" dirty="0" smtClean="0"/>
                <a:t>Bangla</a:t>
              </a:r>
            </a:p>
          </p:txBody>
        </p:sp>
      </p:grpSp>
      <p:grpSp>
        <p:nvGrpSpPr>
          <p:cNvPr id="9" name="Group 8"/>
          <p:cNvGrpSpPr/>
          <p:nvPr/>
        </p:nvGrpSpPr>
        <p:grpSpPr>
          <a:xfrm>
            <a:off x="2978120" y="3784415"/>
            <a:ext cx="3054380" cy="1165770"/>
            <a:chOff x="2978120" y="3784415"/>
            <a:chExt cx="3054380" cy="1165770"/>
          </a:xfrm>
        </p:grpSpPr>
        <p:sp>
          <p:nvSpPr>
            <p:cNvPr id="25" name="Cloud 24"/>
            <p:cNvSpPr/>
            <p:nvPr/>
          </p:nvSpPr>
          <p:spPr>
            <a:xfrm>
              <a:off x="3454400" y="4000500"/>
              <a:ext cx="2552700" cy="673100"/>
            </a:xfrm>
            <a:prstGeom prst="cloud">
              <a:avLst/>
            </a:prstGeom>
            <a:solidFill>
              <a:srgbClr val="BFBFB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7" name="TextBox 26"/>
            <p:cNvSpPr txBox="1"/>
            <p:nvPr/>
          </p:nvSpPr>
          <p:spPr>
            <a:xfrm>
              <a:off x="3636347" y="4178593"/>
              <a:ext cx="2396153" cy="331805"/>
            </a:xfrm>
            <a:prstGeom prst="rect">
              <a:avLst/>
            </a:prstGeom>
            <a:noFill/>
          </p:spPr>
          <p:txBody>
            <a:bodyPr wrap="none" lIns="0" tIns="0" rIns="0" bIns="0" rtlCol="0">
              <a:noAutofit/>
            </a:bodyPr>
            <a:lstStyle/>
            <a:p>
              <a:pPr>
                <a:lnSpc>
                  <a:spcPct val="90000"/>
                </a:lnSpc>
              </a:pPr>
              <a:r>
                <a:rPr lang="en-US" b="1" dirty="0" smtClean="0"/>
                <a:t>Unified representation</a:t>
              </a:r>
            </a:p>
          </p:txBody>
        </p:sp>
        <p:sp>
          <p:nvSpPr>
            <p:cNvPr id="28" name="Right Arrow 27"/>
            <p:cNvSpPr/>
            <p:nvPr/>
          </p:nvSpPr>
          <p:spPr>
            <a:xfrm rot="2077086">
              <a:off x="3282920" y="3784415"/>
              <a:ext cx="444500" cy="251370"/>
            </a:xfrm>
            <a:prstGeom prst="rightArrow">
              <a:avLst/>
            </a:prstGeom>
            <a:solidFill>
              <a:srgbClr val="BFBFB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9" name="Right Arrow 28"/>
            <p:cNvSpPr/>
            <p:nvPr/>
          </p:nvSpPr>
          <p:spPr>
            <a:xfrm rot="993970">
              <a:off x="2978120" y="4165415"/>
              <a:ext cx="444500" cy="251370"/>
            </a:xfrm>
            <a:prstGeom prst="rightArrow">
              <a:avLst/>
            </a:prstGeom>
            <a:solidFill>
              <a:srgbClr val="BFBFB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0" name="Right Arrow 29"/>
            <p:cNvSpPr/>
            <p:nvPr/>
          </p:nvSpPr>
          <p:spPr>
            <a:xfrm rot="20193580">
              <a:off x="3067020" y="4521015"/>
              <a:ext cx="444500" cy="251370"/>
            </a:xfrm>
            <a:prstGeom prst="rightArrow">
              <a:avLst/>
            </a:prstGeom>
            <a:solidFill>
              <a:srgbClr val="BFBFB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1" name="Right Arrow 30"/>
            <p:cNvSpPr/>
            <p:nvPr/>
          </p:nvSpPr>
          <p:spPr>
            <a:xfrm rot="19318459">
              <a:off x="3460720" y="4698815"/>
              <a:ext cx="444500" cy="251370"/>
            </a:xfrm>
            <a:prstGeom prst="rightArrow">
              <a:avLst/>
            </a:prstGeom>
            <a:solidFill>
              <a:srgbClr val="BFBFB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grpSp>
        <p:nvGrpSpPr>
          <p:cNvPr id="10" name="Group 9"/>
          <p:cNvGrpSpPr/>
          <p:nvPr/>
        </p:nvGrpSpPr>
        <p:grpSpPr>
          <a:xfrm>
            <a:off x="6102321" y="3924300"/>
            <a:ext cx="2178079" cy="698500"/>
            <a:chOff x="6102321" y="3924300"/>
            <a:chExt cx="2178079" cy="698500"/>
          </a:xfrm>
        </p:grpSpPr>
        <p:sp>
          <p:nvSpPr>
            <p:cNvPr id="32" name="Right Arrow 31"/>
            <p:cNvSpPr/>
            <p:nvPr/>
          </p:nvSpPr>
          <p:spPr>
            <a:xfrm>
              <a:off x="6102321" y="4165600"/>
              <a:ext cx="654080" cy="266699"/>
            </a:xfrm>
            <a:prstGeom prst="rightArrow">
              <a:avLst/>
            </a:prstGeom>
            <a:solidFill>
              <a:srgbClr val="BFBFB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7" name="Rectangle 6"/>
            <p:cNvSpPr/>
            <p:nvPr/>
          </p:nvSpPr>
          <p:spPr>
            <a:xfrm>
              <a:off x="6845300" y="3924300"/>
              <a:ext cx="1435100" cy="698500"/>
            </a:xfrm>
            <a:prstGeom prst="rect">
              <a:avLst/>
            </a:prstGeom>
            <a:solidFill>
              <a:schemeClr val="bg1">
                <a:lumMod val="85000"/>
              </a:schemeClr>
            </a:solidFill>
            <a:ln w="19050">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chemeClr val="tx1"/>
                  </a:solidFill>
                </a:rPr>
                <a:t>NLP Classifier</a:t>
              </a:r>
              <a:endParaRPr lang="en-US" dirty="0">
                <a:solidFill>
                  <a:schemeClr val="tx1"/>
                </a:solidFill>
              </a:endParaRPr>
            </a:p>
          </p:txBody>
        </p:sp>
      </p:grpSp>
      <p:grpSp>
        <p:nvGrpSpPr>
          <p:cNvPr id="11" name="Group 10"/>
          <p:cNvGrpSpPr/>
          <p:nvPr/>
        </p:nvGrpSpPr>
        <p:grpSpPr>
          <a:xfrm>
            <a:off x="8375621" y="4123665"/>
            <a:ext cx="2127279" cy="331805"/>
            <a:chOff x="8375621" y="4123665"/>
            <a:chExt cx="2127279" cy="331805"/>
          </a:xfrm>
        </p:grpSpPr>
        <p:sp>
          <p:nvSpPr>
            <p:cNvPr id="26" name="Right Arrow 25"/>
            <p:cNvSpPr/>
            <p:nvPr/>
          </p:nvSpPr>
          <p:spPr>
            <a:xfrm>
              <a:off x="8375621" y="4178300"/>
              <a:ext cx="654080" cy="266699"/>
            </a:xfrm>
            <a:prstGeom prst="rightArrow">
              <a:avLst/>
            </a:prstGeom>
            <a:solidFill>
              <a:srgbClr val="BFBFB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35" name="TextBox 34"/>
            <p:cNvSpPr txBox="1"/>
            <p:nvPr/>
          </p:nvSpPr>
          <p:spPr>
            <a:xfrm>
              <a:off x="9127944" y="4123665"/>
              <a:ext cx="1374956" cy="331805"/>
            </a:xfrm>
            <a:prstGeom prst="rect">
              <a:avLst/>
            </a:prstGeom>
            <a:noFill/>
          </p:spPr>
          <p:txBody>
            <a:bodyPr wrap="none" lIns="0" tIns="0" rIns="0" bIns="0" rtlCol="0">
              <a:noAutofit/>
            </a:bodyPr>
            <a:lstStyle/>
            <a:p>
              <a:pPr>
                <a:lnSpc>
                  <a:spcPct val="90000"/>
                </a:lnSpc>
              </a:pPr>
              <a:r>
                <a:rPr lang="en-US" dirty="0" smtClean="0"/>
                <a:t>Classification</a:t>
              </a:r>
            </a:p>
          </p:txBody>
        </p:sp>
      </p:grpSp>
    </p:spTree>
    <p:extLst>
      <p:ext uri="{BB962C8B-B14F-4D97-AF65-F5344CB8AC3E}">
        <p14:creationId xmlns:p14="http://schemas.microsoft.com/office/powerpoint/2010/main" val="280569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Monolingual Word </a:t>
            </a:r>
            <a:r>
              <a:rPr lang="en-US" dirty="0" err="1" smtClean="0"/>
              <a:t>Embeddings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8</a:t>
            </a:fld>
            <a:endParaRPr lang="en-US" dirty="0"/>
          </a:p>
        </p:txBody>
      </p:sp>
      <p:sp>
        <p:nvSpPr>
          <p:cNvPr id="6" name="Rectangle 5"/>
          <p:cNvSpPr/>
          <p:nvPr/>
        </p:nvSpPr>
        <p:spPr>
          <a:xfrm>
            <a:off x="431578" y="1415534"/>
            <a:ext cx="9048245" cy="523220"/>
          </a:xfrm>
          <a:prstGeom prst="rect">
            <a:avLst/>
          </a:prstGeom>
        </p:spPr>
        <p:txBody>
          <a:bodyPr wrap="none">
            <a:spAutoFit/>
          </a:bodyPr>
          <a:lstStyle/>
          <a:p>
            <a:r>
              <a:rPr lang="en-US" sz="2800" i="1" dirty="0" smtClean="0">
                <a:solidFill>
                  <a:schemeClr val="bg1">
                    <a:lumMod val="65000"/>
                  </a:schemeClr>
                </a:solidFill>
              </a:rPr>
              <a:t>“You </a:t>
            </a:r>
            <a:r>
              <a:rPr lang="en-US" sz="2800" i="1" dirty="0">
                <a:solidFill>
                  <a:schemeClr val="bg1">
                    <a:lumMod val="65000"/>
                  </a:schemeClr>
                </a:solidFill>
              </a:rPr>
              <a:t>shall know a word by the company it </a:t>
            </a:r>
            <a:r>
              <a:rPr lang="en-US" sz="2800" i="1" dirty="0" smtClean="0">
                <a:solidFill>
                  <a:schemeClr val="bg1">
                    <a:lumMod val="65000"/>
                  </a:schemeClr>
                </a:solidFill>
              </a:rPr>
              <a:t>keeps.” </a:t>
            </a:r>
            <a:r>
              <a:rPr lang="en-US" sz="2800" dirty="0" smtClean="0">
                <a:solidFill>
                  <a:schemeClr val="bg1">
                    <a:lumMod val="65000"/>
                  </a:schemeClr>
                </a:solidFill>
              </a:rPr>
              <a:t>– J.R. Firth</a:t>
            </a:r>
            <a:endParaRPr lang="en-US" sz="2800" dirty="0">
              <a:solidFill>
                <a:schemeClr val="bg1">
                  <a:lumMod val="65000"/>
                </a:schemeClr>
              </a:solidFill>
            </a:endParaRPr>
          </a:p>
        </p:txBody>
      </p:sp>
      <p:sp>
        <p:nvSpPr>
          <p:cNvPr id="11" name="Rectangle 10"/>
          <p:cNvSpPr/>
          <p:nvPr/>
        </p:nvSpPr>
        <p:spPr>
          <a:xfrm>
            <a:off x="799878" y="4882634"/>
            <a:ext cx="8321809" cy="461665"/>
          </a:xfrm>
          <a:prstGeom prst="rect">
            <a:avLst/>
          </a:prstGeom>
        </p:spPr>
        <p:txBody>
          <a:bodyPr wrap="none">
            <a:spAutoFit/>
          </a:bodyPr>
          <a:lstStyle/>
          <a:p>
            <a:r>
              <a:rPr lang="en-US" sz="2400" b="1" dirty="0" smtClean="0"/>
              <a:t>Trained on English: </a:t>
            </a:r>
            <a:r>
              <a:rPr lang="en-US" sz="2400" dirty="0" smtClean="0"/>
              <a:t>king – man + woman ≈ queen </a:t>
            </a:r>
            <a:r>
              <a:rPr lang="en-US" sz="2400" dirty="0" smtClean="0">
                <a:solidFill>
                  <a:srgbClr val="A6A6A6"/>
                </a:solidFill>
              </a:rPr>
              <a:t>[</a:t>
            </a:r>
            <a:r>
              <a:rPr lang="en-US" sz="2400" dirty="0" err="1" smtClean="0">
                <a:solidFill>
                  <a:srgbClr val="A6A6A6"/>
                </a:solidFill>
              </a:rPr>
              <a:t>Mikolov</a:t>
            </a:r>
            <a:r>
              <a:rPr lang="en-US" sz="2400" dirty="0" smtClean="0">
                <a:solidFill>
                  <a:srgbClr val="A6A6A6"/>
                </a:solidFill>
              </a:rPr>
              <a:t> 2013]</a:t>
            </a:r>
            <a:endParaRPr lang="en-US" dirty="0">
              <a:solidFill>
                <a:srgbClr val="A6A6A6"/>
              </a:solidFill>
            </a:endParaRPr>
          </a:p>
        </p:txBody>
      </p:sp>
      <p:sp>
        <p:nvSpPr>
          <p:cNvPr id="12" name="Rectangle 11"/>
          <p:cNvSpPr/>
          <p:nvPr/>
        </p:nvSpPr>
        <p:spPr>
          <a:xfrm>
            <a:off x="799878" y="5454134"/>
            <a:ext cx="6331330" cy="461665"/>
          </a:xfrm>
          <a:prstGeom prst="rect">
            <a:avLst/>
          </a:prstGeom>
        </p:spPr>
        <p:txBody>
          <a:bodyPr wrap="none">
            <a:spAutoFit/>
          </a:bodyPr>
          <a:lstStyle/>
          <a:p>
            <a:r>
              <a:rPr lang="en-US" sz="2400" b="1" dirty="0" smtClean="0"/>
              <a:t>Trained on French: </a:t>
            </a:r>
            <a:r>
              <a:rPr lang="en-US" sz="2400" dirty="0" err="1" smtClean="0"/>
              <a:t>roi</a:t>
            </a:r>
            <a:r>
              <a:rPr lang="en-US" sz="2400" dirty="0" smtClean="0"/>
              <a:t> – </a:t>
            </a:r>
            <a:r>
              <a:rPr lang="en-US" sz="2400" dirty="0" err="1" smtClean="0"/>
              <a:t>homme</a:t>
            </a:r>
            <a:r>
              <a:rPr lang="en-US" sz="2400" dirty="0" smtClean="0"/>
              <a:t> + femme ≈ </a:t>
            </a:r>
            <a:r>
              <a:rPr lang="en-US" sz="2400" dirty="0" err="1" smtClean="0"/>
              <a:t>reine</a:t>
            </a:r>
            <a:endParaRPr lang="en-US" sz="2400" dirty="0"/>
          </a:p>
        </p:txBody>
      </p:sp>
      <p:sp>
        <p:nvSpPr>
          <p:cNvPr id="37" name="Rectangle 36"/>
          <p:cNvSpPr/>
          <p:nvPr/>
        </p:nvSpPr>
        <p:spPr>
          <a:xfrm>
            <a:off x="3898678" y="3282434"/>
            <a:ext cx="2676784" cy="523220"/>
          </a:xfrm>
          <a:prstGeom prst="rect">
            <a:avLst/>
          </a:prstGeom>
          <a:solidFill>
            <a:schemeClr val="accent3">
              <a:lumMod val="20000"/>
              <a:lumOff val="80000"/>
            </a:schemeClr>
          </a:solidFill>
        </p:spPr>
        <p:txBody>
          <a:bodyPr wrap="none">
            <a:spAutoFit/>
          </a:bodyPr>
          <a:lstStyle/>
          <a:p>
            <a:r>
              <a:rPr lang="en-US" sz="2800" dirty="0" smtClean="0"/>
              <a:t>The big </a:t>
            </a:r>
            <a:r>
              <a:rPr lang="en-US" sz="2800" b="1" u="sng" dirty="0" smtClean="0"/>
              <a:t>red</a:t>
            </a:r>
            <a:r>
              <a:rPr lang="en-US" sz="2800" dirty="0" smtClean="0"/>
              <a:t> barn.</a:t>
            </a:r>
            <a:endParaRPr lang="en-US" sz="2800" dirty="0">
              <a:solidFill>
                <a:srgbClr val="A6A6A6"/>
              </a:solidFill>
            </a:endParaRPr>
          </a:p>
        </p:txBody>
      </p:sp>
      <p:grpSp>
        <p:nvGrpSpPr>
          <p:cNvPr id="7" name="Group 6"/>
          <p:cNvGrpSpPr/>
          <p:nvPr/>
        </p:nvGrpSpPr>
        <p:grpSpPr>
          <a:xfrm>
            <a:off x="4010660" y="3848100"/>
            <a:ext cx="2497337" cy="438666"/>
            <a:chOff x="1483360" y="2616200"/>
            <a:chExt cx="2497337" cy="438666"/>
          </a:xfrm>
        </p:grpSpPr>
        <p:sp>
          <p:nvSpPr>
            <p:cNvPr id="5" name="Left Brace 4"/>
            <p:cNvSpPr/>
            <p:nvPr/>
          </p:nvSpPr>
          <p:spPr>
            <a:xfrm rot="16200000">
              <a:off x="1929130" y="2170430"/>
              <a:ext cx="152400" cy="1043940"/>
            </a:xfrm>
            <a:prstGeom prst="leftBrac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Left Brace 37"/>
            <p:cNvSpPr/>
            <p:nvPr/>
          </p:nvSpPr>
          <p:spPr>
            <a:xfrm rot="16200000">
              <a:off x="3465830" y="2284730"/>
              <a:ext cx="152400" cy="815340"/>
            </a:xfrm>
            <a:prstGeom prst="leftBrace">
              <a:avLst/>
            </a:prstGeom>
            <a:ln w="19050">
              <a:solidFill>
                <a:schemeClr val="accent5"/>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ctangle 38"/>
            <p:cNvSpPr/>
            <p:nvPr/>
          </p:nvSpPr>
          <p:spPr>
            <a:xfrm>
              <a:off x="1536478" y="2685534"/>
              <a:ext cx="920219" cy="369332"/>
            </a:xfrm>
            <a:prstGeom prst="rect">
              <a:avLst/>
            </a:prstGeom>
          </p:spPr>
          <p:txBody>
            <a:bodyPr wrap="none">
              <a:spAutoFit/>
            </a:bodyPr>
            <a:lstStyle/>
            <a:p>
              <a:r>
                <a:rPr lang="en-US" dirty="0" smtClean="0"/>
                <a:t>Context</a:t>
              </a:r>
              <a:endParaRPr lang="en-US" dirty="0">
                <a:solidFill>
                  <a:srgbClr val="A6A6A6"/>
                </a:solidFill>
              </a:endParaRPr>
            </a:p>
          </p:txBody>
        </p:sp>
        <p:sp>
          <p:nvSpPr>
            <p:cNvPr id="40" name="Rectangle 39"/>
            <p:cNvSpPr/>
            <p:nvPr/>
          </p:nvSpPr>
          <p:spPr>
            <a:xfrm>
              <a:off x="3060478" y="2685534"/>
              <a:ext cx="920219" cy="369332"/>
            </a:xfrm>
            <a:prstGeom prst="rect">
              <a:avLst/>
            </a:prstGeom>
          </p:spPr>
          <p:txBody>
            <a:bodyPr wrap="none">
              <a:spAutoFit/>
            </a:bodyPr>
            <a:lstStyle/>
            <a:p>
              <a:r>
                <a:rPr lang="en-US" dirty="0" smtClean="0"/>
                <a:t>Context</a:t>
              </a:r>
              <a:endParaRPr lang="en-US" dirty="0">
                <a:solidFill>
                  <a:srgbClr val="A6A6A6"/>
                </a:solidFill>
              </a:endParaRPr>
            </a:p>
          </p:txBody>
        </p:sp>
      </p:grpSp>
      <p:sp>
        <p:nvSpPr>
          <p:cNvPr id="8" name="Rectangle 7"/>
          <p:cNvSpPr/>
          <p:nvPr/>
        </p:nvSpPr>
        <p:spPr>
          <a:xfrm>
            <a:off x="573476" y="2177534"/>
            <a:ext cx="9405189" cy="461665"/>
          </a:xfrm>
          <a:prstGeom prst="rect">
            <a:avLst/>
          </a:prstGeom>
        </p:spPr>
        <p:txBody>
          <a:bodyPr wrap="none">
            <a:spAutoFit/>
          </a:bodyPr>
          <a:lstStyle/>
          <a:p>
            <a:r>
              <a:rPr lang="en-US" sz="2400" dirty="0" smtClean="0">
                <a:solidFill>
                  <a:schemeClr val="bg1">
                    <a:lumMod val="50000"/>
                  </a:schemeClr>
                </a:solidFill>
              </a:rPr>
              <a:t>CBOW &amp; </a:t>
            </a:r>
            <a:r>
              <a:rPr lang="en-US" sz="2400" dirty="0" err="1" smtClean="0">
                <a:solidFill>
                  <a:schemeClr val="bg1">
                    <a:lumMod val="50000"/>
                  </a:schemeClr>
                </a:solidFill>
              </a:rPr>
              <a:t>SkipGram</a:t>
            </a:r>
            <a:r>
              <a:rPr lang="en-US" sz="2400" dirty="0" smtClean="0">
                <a:solidFill>
                  <a:schemeClr val="bg1">
                    <a:lumMod val="50000"/>
                  </a:schemeClr>
                </a:solidFill>
              </a:rPr>
              <a:t> updates words to predict their context </a:t>
            </a:r>
            <a:r>
              <a:rPr lang="en-US" sz="2400" dirty="0" smtClean="0">
                <a:solidFill>
                  <a:srgbClr val="A6A6A6"/>
                </a:solidFill>
              </a:rPr>
              <a:t>[</a:t>
            </a:r>
            <a:r>
              <a:rPr lang="en-US" sz="2400" dirty="0" err="1" smtClean="0">
                <a:solidFill>
                  <a:srgbClr val="A6A6A6"/>
                </a:solidFill>
              </a:rPr>
              <a:t>Mikolov</a:t>
            </a:r>
            <a:r>
              <a:rPr lang="en-US" sz="2400" dirty="0" smtClean="0">
                <a:solidFill>
                  <a:srgbClr val="A6A6A6"/>
                </a:solidFill>
              </a:rPr>
              <a:t> 2013]</a:t>
            </a:r>
            <a:endParaRPr lang="en-US" sz="2400" dirty="0">
              <a:solidFill>
                <a:srgbClr val="A6A6A6"/>
              </a:solidFill>
            </a:endParaRPr>
          </a:p>
        </p:txBody>
      </p:sp>
      <p:sp>
        <p:nvSpPr>
          <p:cNvPr id="9" name="TextBox 8"/>
          <p:cNvSpPr txBox="1"/>
          <p:nvPr/>
        </p:nvSpPr>
        <p:spPr>
          <a:xfrm>
            <a:off x="266700" y="2489200"/>
            <a:ext cx="914400" cy="914400"/>
          </a:xfrm>
          <a:prstGeom prst="rect">
            <a:avLst/>
          </a:prstGeom>
          <a:noFill/>
        </p:spPr>
        <p:txBody>
          <a:bodyPr wrap="none" lIns="0" tIns="0" rIns="0" bIns="0" rtlCol="0">
            <a:noAutofit/>
          </a:bodyPr>
          <a:lstStyle/>
          <a:p>
            <a:pPr>
              <a:lnSpc>
                <a:spcPct val="90000"/>
              </a:lnSpc>
            </a:pPr>
            <a:endParaRPr lang="en-US" dirty="0" smtClean="0"/>
          </a:p>
        </p:txBody>
      </p:sp>
      <p:grpSp>
        <p:nvGrpSpPr>
          <p:cNvPr id="56" name="Group 55"/>
          <p:cNvGrpSpPr/>
          <p:nvPr/>
        </p:nvGrpSpPr>
        <p:grpSpPr>
          <a:xfrm>
            <a:off x="6807200" y="2857500"/>
            <a:ext cx="2070100" cy="1485900"/>
            <a:chOff x="3098800" y="3403600"/>
            <a:chExt cx="2070100" cy="1485900"/>
          </a:xfrm>
        </p:grpSpPr>
        <p:grpSp>
          <p:nvGrpSpPr>
            <p:cNvPr id="57" name="Group 56"/>
            <p:cNvGrpSpPr/>
            <p:nvPr/>
          </p:nvGrpSpPr>
          <p:grpSpPr>
            <a:xfrm>
              <a:off x="3098800" y="3403600"/>
              <a:ext cx="965200" cy="774700"/>
              <a:chOff x="3098800" y="3403600"/>
              <a:chExt cx="965200" cy="774700"/>
            </a:xfrm>
          </p:grpSpPr>
          <p:sp>
            <p:nvSpPr>
              <p:cNvPr id="62" name="Oval 61"/>
              <p:cNvSpPr/>
              <p:nvPr/>
            </p:nvSpPr>
            <p:spPr>
              <a:xfrm>
                <a:off x="30988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3" name="TextBox 62"/>
              <p:cNvSpPr txBox="1"/>
              <p:nvPr/>
            </p:nvSpPr>
            <p:spPr>
              <a:xfrm>
                <a:off x="3187700" y="3581400"/>
                <a:ext cx="876300" cy="596900"/>
              </a:xfrm>
              <a:prstGeom prst="rect">
                <a:avLst/>
              </a:prstGeom>
              <a:noFill/>
            </p:spPr>
            <p:txBody>
              <a:bodyPr wrap="square" lIns="0" tIns="0" rIns="0" bIns="0" rtlCol="0">
                <a:noAutofit/>
              </a:bodyPr>
              <a:lstStyle/>
              <a:p>
                <a:pPr>
                  <a:lnSpc>
                    <a:spcPct val="90000"/>
                  </a:lnSpc>
                </a:pPr>
                <a:r>
                  <a:rPr lang="en-US" dirty="0" smtClean="0"/>
                  <a:t>Context</a:t>
                </a:r>
              </a:p>
            </p:txBody>
          </p:sp>
        </p:grpSp>
        <p:grpSp>
          <p:nvGrpSpPr>
            <p:cNvPr id="58" name="Group 57"/>
            <p:cNvGrpSpPr/>
            <p:nvPr/>
          </p:nvGrpSpPr>
          <p:grpSpPr>
            <a:xfrm>
              <a:off x="4419600" y="4394200"/>
              <a:ext cx="749300" cy="495300"/>
              <a:chOff x="4419600" y="4394200"/>
              <a:chExt cx="749300" cy="495300"/>
            </a:xfrm>
          </p:grpSpPr>
          <p:sp>
            <p:nvSpPr>
              <p:cNvPr id="60" name="Oval 59"/>
              <p:cNvSpPr/>
              <p:nvPr/>
            </p:nvSpPr>
            <p:spPr>
              <a:xfrm>
                <a:off x="4419600" y="43942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61" name="TextBox 60"/>
              <p:cNvSpPr txBox="1"/>
              <p:nvPr/>
            </p:nvSpPr>
            <p:spPr>
              <a:xfrm>
                <a:off x="4660900" y="4521200"/>
                <a:ext cx="508000" cy="292100"/>
              </a:xfrm>
              <a:prstGeom prst="rect">
                <a:avLst/>
              </a:prstGeom>
              <a:noFill/>
            </p:spPr>
            <p:txBody>
              <a:bodyPr wrap="square" lIns="0" tIns="0" rIns="0" bIns="0" rtlCol="0">
                <a:noAutofit/>
              </a:bodyPr>
              <a:lstStyle/>
              <a:p>
                <a:pPr>
                  <a:lnSpc>
                    <a:spcPct val="90000"/>
                  </a:lnSpc>
                </a:pPr>
                <a:r>
                  <a:rPr lang="en-US" dirty="0" smtClean="0"/>
                  <a:t>red</a:t>
                </a:r>
              </a:p>
            </p:txBody>
          </p:sp>
        </p:grpSp>
        <p:cxnSp>
          <p:nvCxnSpPr>
            <p:cNvPr id="59" name="Straight Arrow Connector 58"/>
            <p:cNvCxnSpPr/>
            <p:nvPr/>
          </p:nvCxnSpPr>
          <p:spPr>
            <a:xfrm>
              <a:off x="3966968" y="39279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018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Multilingual word </a:t>
            </a:r>
            <a:r>
              <a:rPr lang="en-US" dirty="0" err="1" smtClean="0"/>
              <a:t>embeddings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en-US" smtClean="0"/>
              <a:t>9</a:t>
            </a:fld>
            <a:endParaRPr lang="en-US" dirty="0"/>
          </a:p>
        </p:txBody>
      </p:sp>
      <p:grpSp>
        <p:nvGrpSpPr>
          <p:cNvPr id="5" name="Group 4"/>
          <p:cNvGrpSpPr/>
          <p:nvPr/>
        </p:nvGrpSpPr>
        <p:grpSpPr>
          <a:xfrm>
            <a:off x="1865580" y="1675554"/>
            <a:ext cx="1945194" cy="1582913"/>
            <a:chOff x="1865580" y="1675554"/>
            <a:chExt cx="1945194" cy="1582913"/>
          </a:xfrm>
        </p:grpSpPr>
        <p:sp>
          <p:nvSpPr>
            <p:cNvPr id="12" name="Folded Corner 11"/>
            <p:cNvSpPr/>
            <p:nvPr/>
          </p:nvSpPr>
          <p:spPr>
            <a:xfrm>
              <a:off x="1998035" y="20424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5" name="Folded Corner 14"/>
            <p:cNvSpPr/>
            <p:nvPr/>
          </p:nvSpPr>
          <p:spPr>
            <a:xfrm>
              <a:off x="2150435" y="21948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Folded Corner 15"/>
            <p:cNvSpPr/>
            <p:nvPr/>
          </p:nvSpPr>
          <p:spPr>
            <a:xfrm>
              <a:off x="2302835" y="2347213"/>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EN</a:t>
              </a:r>
              <a:endParaRPr lang="en-US" dirty="0"/>
            </a:p>
          </p:txBody>
        </p:sp>
        <p:sp>
          <p:nvSpPr>
            <p:cNvPr id="17" name="Folded Corner 16"/>
            <p:cNvSpPr/>
            <p:nvPr/>
          </p:nvSpPr>
          <p:spPr>
            <a:xfrm>
              <a:off x="3016362" y="2104642"/>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8" name="Folded Corner 17"/>
            <p:cNvSpPr/>
            <p:nvPr/>
          </p:nvSpPr>
          <p:spPr>
            <a:xfrm>
              <a:off x="3168762" y="2257042"/>
              <a:ext cx="642012" cy="911254"/>
            </a:xfrm>
            <a:prstGeom prst="foldedCorner">
              <a:avLst/>
            </a:prstGeom>
            <a:solidFill>
              <a:schemeClr val="bg2">
                <a:lumMod val="9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t>FR</a:t>
              </a:r>
              <a:endParaRPr lang="en-US" dirty="0"/>
            </a:p>
          </p:txBody>
        </p:sp>
        <p:sp>
          <p:nvSpPr>
            <p:cNvPr id="21" name="TextBox 20"/>
            <p:cNvSpPr txBox="1"/>
            <p:nvPr/>
          </p:nvSpPr>
          <p:spPr>
            <a:xfrm>
              <a:off x="1865580" y="1680113"/>
              <a:ext cx="760199" cy="331805"/>
            </a:xfrm>
            <a:prstGeom prst="rect">
              <a:avLst/>
            </a:prstGeom>
            <a:noFill/>
          </p:spPr>
          <p:txBody>
            <a:bodyPr wrap="none" lIns="0" tIns="0" rIns="0" bIns="0" rtlCol="0">
              <a:noAutofit/>
            </a:bodyPr>
            <a:lstStyle/>
            <a:p>
              <a:pPr>
                <a:lnSpc>
                  <a:spcPct val="90000"/>
                </a:lnSpc>
              </a:pPr>
              <a:r>
                <a:rPr lang="en-US" dirty="0"/>
                <a:t>E</a:t>
              </a:r>
              <a:r>
                <a:rPr lang="en-US" dirty="0" smtClean="0"/>
                <a:t>nglish</a:t>
              </a:r>
            </a:p>
          </p:txBody>
        </p:sp>
        <p:sp>
          <p:nvSpPr>
            <p:cNvPr id="22" name="TextBox 21"/>
            <p:cNvSpPr txBox="1"/>
            <p:nvPr/>
          </p:nvSpPr>
          <p:spPr>
            <a:xfrm>
              <a:off x="2931294" y="1675554"/>
              <a:ext cx="760199" cy="331805"/>
            </a:xfrm>
            <a:prstGeom prst="rect">
              <a:avLst/>
            </a:prstGeom>
            <a:noFill/>
          </p:spPr>
          <p:txBody>
            <a:bodyPr wrap="none" lIns="0" tIns="0" rIns="0" bIns="0" rtlCol="0">
              <a:noAutofit/>
            </a:bodyPr>
            <a:lstStyle/>
            <a:p>
              <a:pPr>
                <a:lnSpc>
                  <a:spcPct val="90000"/>
                </a:lnSpc>
              </a:pPr>
              <a:r>
                <a:rPr lang="en-US" dirty="0" smtClean="0"/>
                <a:t>French</a:t>
              </a:r>
            </a:p>
          </p:txBody>
        </p:sp>
      </p:grpSp>
      <p:grpSp>
        <p:nvGrpSpPr>
          <p:cNvPr id="37" name="Group 36"/>
          <p:cNvGrpSpPr/>
          <p:nvPr/>
        </p:nvGrpSpPr>
        <p:grpSpPr>
          <a:xfrm>
            <a:off x="8394700" y="2159000"/>
            <a:ext cx="2032000" cy="1574800"/>
            <a:chOff x="6197600" y="2514600"/>
            <a:chExt cx="2032000" cy="1574800"/>
          </a:xfrm>
        </p:grpSpPr>
        <p:grpSp>
          <p:nvGrpSpPr>
            <p:cNvPr id="38" name="Group 37"/>
            <p:cNvGrpSpPr/>
            <p:nvPr/>
          </p:nvGrpSpPr>
          <p:grpSpPr>
            <a:xfrm>
              <a:off x="7239000" y="3403600"/>
              <a:ext cx="990600" cy="685800"/>
              <a:chOff x="7239000" y="3403600"/>
              <a:chExt cx="990600" cy="685800"/>
            </a:xfrm>
          </p:grpSpPr>
          <p:sp>
            <p:nvSpPr>
              <p:cNvPr id="43" name="Oval 42"/>
              <p:cNvSpPr/>
              <p:nvPr/>
            </p:nvSpPr>
            <p:spPr>
              <a:xfrm>
                <a:off x="72390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4" name="TextBox 43"/>
              <p:cNvSpPr txBox="1"/>
              <p:nvPr/>
            </p:nvSpPr>
            <p:spPr>
              <a:xfrm>
                <a:off x="7353300" y="3492500"/>
                <a:ext cx="876300" cy="596900"/>
              </a:xfrm>
              <a:prstGeom prst="rect">
                <a:avLst/>
              </a:prstGeom>
              <a:noFill/>
            </p:spPr>
            <p:txBody>
              <a:bodyPr wrap="square" lIns="0" tIns="0" rIns="0" bIns="0" rtlCol="0">
                <a:noAutofit/>
              </a:bodyPr>
              <a:lstStyle/>
              <a:p>
                <a:pPr>
                  <a:lnSpc>
                    <a:spcPct val="90000"/>
                  </a:lnSpc>
                </a:pPr>
                <a:r>
                  <a:rPr lang="en-US" dirty="0" smtClean="0"/>
                  <a:t>French</a:t>
                </a:r>
              </a:p>
              <a:p>
                <a:pPr>
                  <a:lnSpc>
                    <a:spcPct val="90000"/>
                  </a:lnSpc>
                </a:pPr>
                <a:r>
                  <a:rPr lang="en-US" dirty="0" smtClean="0"/>
                  <a:t>Context</a:t>
                </a:r>
              </a:p>
            </p:txBody>
          </p:sp>
        </p:grpSp>
        <p:grpSp>
          <p:nvGrpSpPr>
            <p:cNvPr id="39" name="Group 38"/>
            <p:cNvGrpSpPr/>
            <p:nvPr/>
          </p:nvGrpSpPr>
          <p:grpSpPr>
            <a:xfrm>
              <a:off x="6197600" y="2514600"/>
              <a:ext cx="914400" cy="495300"/>
              <a:chOff x="6197600" y="2514600"/>
              <a:chExt cx="914400" cy="495300"/>
            </a:xfrm>
          </p:grpSpPr>
          <p:sp>
            <p:nvSpPr>
              <p:cNvPr id="41" name="Oval 40"/>
              <p:cNvSpPr/>
              <p:nvPr/>
            </p:nvSpPr>
            <p:spPr>
              <a:xfrm>
                <a:off x="6197600" y="25146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42" name="TextBox 41"/>
              <p:cNvSpPr txBox="1"/>
              <p:nvPr/>
            </p:nvSpPr>
            <p:spPr>
              <a:xfrm>
                <a:off x="6299200" y="2616200"/>
                <a:ext cx="812800" cy="342900"/>
              </a:xfrm>
              <a:prstGeom prst="rect">
                <a:avLst/>
              </a:prstGeom>
              <a:noFill/>
            </p:spPr>
            <p:txBody>
              <a:bodyPr wrap="square" lIns="0" tIns="0" rIns="0" bIns="0" rtlCol="0">
                <a:noAutofit/>
              </a:bodyPr>
              <a:lstStyle/>
              <a:p>
                <a:pPr>
                  <a:lnSpc>
                    <a:spcPct val="90000"/>
                  </a:lnSpc>
                </a:pPr>
                <a:r>
                  <a:rPr lang="en-US" dirty="0" smtClean="0"/>
                  <a:t>rouge</a:t>
                </a:r>
              </a:p>
            </p:txBody>
          </p:sp>
        </p:grpSp>
        <p:cxnSp>
          <p:nvCxnSpPr>
            <p:cNvPr id="40" name="Straight Arrow Connector 39"/>
            <p:cNvCxnSpPr>
              <a:stCxn id="41" idx="5"/>
              <a:endCxn id="43" idx="1"/>
            </p:cNvCxnSpPr>
            <p:nvPr/>
          </p:nvCxnSpPr>
          <p:spPr>
            <a:xfrm>
              <a:off x="6837168" y="29373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5295900" y="3048000"/>
            <a:ext cx="2070100" cy="1485900"/>
            <a:chOff x="3098800" y="3403600"/>
            <a:chExt cx="2070100" cy="1485900"/>
          </a:xfrm>
        </p:grpSpPr>
        <p:grpSp>
          <p:nvGrpSpPr>
            <p:cNvPr id="46" name="Group 45"/>
            <p:cNvGrpSpPr/>
            <p:nvPr/>
          </p:nvGrpSpPr>
          <p:grpSpPr>
            <a:xfrm>
              <a:off x="3098800" y="3403600"/>
              <a:ext cx="977900" cy="673100"/>
              <a:chOff x="3098800" y="3403600"/>
              <a:chExt cx="977900" cy="673100"/>
            </a:xfrm>
          </p:grpSpPr>
          <p:sp>
            <p:nvSpPr>
              <p:cNvPr id="51" name="Oval 50"/>
              <p:cNvSpPr/>
              <p:nvPr/>
            </p:nvSpPr>
            <p:spPr>
              <a:xfrm>
                <a:off x="3098800" y="3403600"/>
                <a:ext cx="927100" cy="6604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2" name="TextBox 51"/>
              <p:cNvSpPr txBox="1"/>
              <p:nvPr/>
            </p:nvSpPr>
            <p:spPr>
              <a:xfrm>
                <a:off x="3200400" y="3479800"/>
                <a:ext cx="876300" cy="596900"/>
              </a:xfrm>
              <a:prstGeom prst="rect">
                <a:avLst/>
              </a:prstGeom>
              <a:noFill/>
            </p:spPr>
            <p:txBody>
              <a:bodyPr wrap="square" lIns="0" tIns="0" rIns="0" bIns="0" rtlCol="0">
                <a:noAutofit/>
              </a:bodyPr>
              <a:lstStyle/>
              <a:p>
                <a:pPr>
                  <a:lnSpc>
                    <a:spcPct val="90000"/>
                  </a:lnSpc>
                </a:pPr>
                <a:r>
                  <a:rPr lang="en-US" dirty="0" smtClean="0"/>
                  <a:t>English</a:t>
                </a:r>
              </a:p>
              <a:p>
                <a:pPr>
                  <a:lnSpc>
                    <a:spcPct val="90000"/>
                  </a:lnSpc>
                </a:pPr>
                <a:r>
                  <a:rPr lang="en-US" dirty="0" smtClean="0"/>
                  <a:t>Context</a:t>
                </a:r>
              </a:p>
            </p:txBody>
          </p:sp>
        </p:grpSp>
        <p:grpSp>
          <p:nvGrpSpPr>
            <p:cNvPr id="47" name="Group 46"/>
            <p:cNvGrpSpPr/>
            <p:nvPr/>
          </p:nvGrpSpPr>
          <p:grpSpPr>
            <a:xfrm>
              <a:off x="4419600" y="4394200"/>
              <a:ext cx="749300" cy="495300"/>
              <a:chOff x="4419600" y="4394200"/>
              <a:chExt cx="749300" cy="495300"/>
            </a:xfrm>
          </p:grpSpPr>
          <p:sp>
            <p:nvSpPr>
              <p:cNvPr id="49" name="Oval 48"/>
              <p:cNvSpPr/>
              <p:nvPr/>
            </p:nvSpPr>
            <p:spPr>
              <a:xfrm>
                <a:off x="4419600" y="4394200"/>
                <a:ext cx="749300" cy="495300"/>
              </a:xfrm>
              <a:prstGeom prst="ellipse">
                <a:avLst/>
              </a:prstGeom>
              <a:solidFill>
                <a:srgbClr val="C3CFD0"/>
              </a:solidFill>
              <a:ln w="19050">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50" name="TextBox 49"/>
              <p:cNvSpPr txBox="1"/>
              <p:nvPr/>
            </p:nvSpPr>
            <p:spPr>
              <a:xfrm>
                <a:off x="4660900" y="4521200"/>
                <a:ext cx="508000" cy="292100"/>
              </a:xfrm>
              <a:prstGeom prst="rect">
                <a:avLst/>
              </a:prstGeom>
              <a:noFill/>
            </p:spPr>
            <p:txBody>
              <a:bodyPr wrap="square" lIns="0" tIns="0" rIns="0" bIns="0" rtlCol="0">
                <a:noAutofit/>
              </a:bodyPr>
              <a:lstStyle/>
              <a:p>
                <a:pPr>
                  <a:lnSpc>
                    <a:spcPct val="90000"/>
                  </a:lnSpc>
                </a:pPr>
                <a:r>
                  <a:rPr lang="en-US" dirty="0" smtClean="0"/>
                  <a:t>red</a:t>
                </a:r>
              </a:p>
            </p:txBody>
          </p:sp>
        </p:grpSp>
        <p:cxnSp>
          <p:nvCxnSpPr>
            <p:cNvPr id="48" name="Straight Arrow Connector 47"/>
            <p:cNvCxnSpPr/>
            <p:nvPr/>
          </p:nvCxnSpPr>
          <p:spPr>
            <a:xfrm>
              <a:off x="3966968" y="3927965"/>
              <a:ext cx="537603" cy="562948"/>
            </a:xfrm>
            <a:prstGeom prst="straightConnector1">
              <a:avLst/>
            </a:prstGeom>
            <a:ln w="38100" cmpd="sng">
              <a:solidFill>
                <a:schemeClr val="tx1"/>
              </a:solidFill>
              <a:miter lim="800000"/>
              <a:headEnd type="arrow"/>
              <a:tailEnd type="arrow"/>
            </a:ln>
          </p:spPr>
          <p:style>
            <a:lnRef idx="1">
              <a:schemeClr val="accent1"/>
            </a:lnRef>
            <a:fillRef idx="0">
              <a:schemeClr val="accent1"/>
            </a:fillRef>
            <a:effectRef idx="0">
              <a:schemeClr val="accent1"/>
            </a:effectRef>
            <a:fontRef idx="minor">
              <a:schemeClr val="tx1"/>
            </a:fontRef>
          </p:style>
        </p:cxnSp>
      </p:grpSp>
      <p:sp>
        <p:nvSpPr>
          <p:cNvPr id="55" name="Rectangle 54"/>
          <p:cNvSpPr/>
          <p:nvPr/>
        </p:nvSpPr>
        <p:spPr>
          <a:xfrm>
            <a:off x="1104678" y="3688834"/>
            <a:ext cx="3750095" cy="461665"/>
          </a:xfrm>
          <a:prstGeom prst="rect">
            <a:avLst/>
          </a:prstGeom>
        </p:spPr>
        <p:txBody>
          <a:bodyPr wrap="none">
            <a:spAutoFit/>
          </a:bodyPr>
          <a:lstStyle/>
          <a:p>
            <a:r>
              <a:rPr lang="en-US" sz="2400" b="1" dirty="0" smtClean="0"/>
              <a:t>Trained on English &amp; French</a:t>
            </a:r>
            <a:endParaRPr lang="en-US" dirty="0">
              <a:solidFill>
                <a:srgbClr val="A6A6A6"/>
              </a:solidFill>
            </a:endParaRPr>
          </a:p>
        </p:txBody>
      </p:sp>
      <p:cxnSp>
        <p:nvCxnSpPr>
          <p:cNvPr id="56" name="Straight Arrow Connector 55"/>
          <p:cNvCxnSpPr/>
          <p:nvPr/>
        </p:nvCxnSpPr>
        <p:spPr>
          <a:xfrm flipH="1">
            <a:off x="7319768" y="2607165"/>
            <a:ext cx="1248164" cy="1529370"/>
          </a:xfrm>
          <a:prstGeom prst="straightConnector1">
            <a:avLst/>
          </a:prstGeom>
          <a:ln w="38100" cmpd="sng">
            <a:solidFill>
              <a:srgbClr val="3366FF"/>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485900" y="4533900"/>
            <a:ext cx="4254500" cy="355600"/>
          </a:xfrm>
          <a:prstGeom prst="rect">
            <a:avLst/>
          </a:prstGeom>
          <a:noFill/>
        </p:spPr>
        <p:txBody>
          <a:bodyPr wrap="none" lIns="0" tIns="0" rIns="0" bIns="0" rtlCol="0">
            <a:noAutofit/>
          </a:bodyPr>
          <a:lstStyle/>
          <a:p>
            <a:pPr>
              <a:lnSpc>
                <a:spcPct val="90000"/>
              </a:lnSpc>
            </a:pPr>
            <a:r>
              <a:rPr lang="en-US" sz="2400" dirty="0" smtClean="0"/>
              <a:t>1. Add constraints: rouge = red</a:t>
            </a:r>
          </a:p>
        </p:txBody>
      </p:sp>
      <p:sp>
        <p:nvSpPr>
          <p:cNvPr id="68" name="Rectangle 67"/>
          <p:cNvSpPr/>
          <p:nvPr/>
        </p:nvSpPr>
        <p:spPr>
          <a:xfrm>
            <a:off x="1117378" y="4006334"/>
            <a:ext cx="3366426" cy="461665"/>
          </a:xfrm>
          <a:prstGeom prst="rect">
            <a:avLst/>
          </a:prstGeom>
        </p:spPr>
        <p:txBody>
          <a:bodyPr wrap="none">
            <a:spAutoFit/>
          </a:bodyPr>
          <a:lstStyle/>
          <a:p>
            <a:r>
              <a:rPr lang="en-US" sz="2400" b="1" dirty="0" smtClean="0"/>
              <a:t>+ translation dictionaries</a:t>
            </a:r>
            <a:endParaRPr lang="en-US" dirty="0">
              <a:solidFill>
                <a:srgbClr val="A6A6A6"/>
              </a:solidFill>
            </a:endParaRPr>
          </a:p>
        </p:txBody>
      </p:sp>
    </p:spTree>
    <p:extLst>
      <p:ext uri="{BB962C8B-B14F-4D97-AF65-F5344CB8AC3E}">
        <p14:creationId xmlns:p14="http://schemas.microsoft.com/office/powerpoint/2010/main" val="61962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16x9-2015-150902">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Oracle_16x9-2014-v2.1.x" id="{327BA289-4253-4B1F-93E1-0383345A9128}" vid="{D6F0D91B-DD93-4308-9726-31EB480EB9A1}"/>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Oracle-16x9-2015-150902</Template>
  <TotalTime>31540</TotalTime>
  <Words>3702</Words>
  <Application>Microsoft Macintosh PowerPoint</Application>
  <PresentationFormat>Custom</PresentationFormat>
  <Paragraphs>705</Paragraphs>
  <Slides>56</Slides>
  <Notes>24</Notes>
  <HiddenSlides>18</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Oracle-16x9-2015-150902</vt:lpstr>
      <vt:lpstr>PowerPoint Presentation</vt:lpstr>
      <vt:lpstr>PowerPoint Presentation</vt:lpstr>
      <vt:lpstr>Minimally-Constrained Multilingual Word Embeddings via Artificial Code Switching</vt:lpstr>
      <vt:lpstr>Machine Learning Research Group</vt:lpstr>
      <vt:lpstr>Motivation: NLP for every language.</vt:lpstr>
      <vt:lpstr>Motivation: NLP for every language.</vt:lpstr>
      <vt:lpstr>Goal: Multilingual NLP without labeling more data</vt:lpstr>
      <vt:lpstr>Monolingual Word Embeddings</vt:lpstr>
      <vt:lpstr>Multilingual word embeddings</vt:lpstr>
      <vt:lpstr>Code-switching</vt:lpstr>
      <vt:lpstr>Multilingual word embeddings</vt:lpstr>
      <vt:lpstr>Artificial code-switching algorithm (ACS)</vt:lpstr>
      <vt:lpstr>Artificial code-switching algorithm (ACS)</vt:lpstr>
      <vt:lpstr>Multilingual word embeddings with translation dictionaries</vt:lpstr>
      <vt:lpstr>Multilingual word embeddings with translation dictionaries</vt:lpstr>
      <vt:lpstr>Experiments</vt:lpstr>
      <vt:lpstr>Experiments</vt:lpstr>
      <vt:lpstr>Experiments</vt:lpstr>
      <vt:lpstr>Data for training word embeddings</vt:lpstr>
      <vt:lpstr>Quality of embedding</vt:lpstr>
      <vt:lpstr>PowerPoint Presentation</vt:lpstr>
      <vt:lpstr>Quality of embedding</vt:lpstr>
      <vt:lpstr>PowerPoint Presentation</vt:lpstr>
      <vt:lpstr>Experiments</vt:lpstr>
      <vt:lpstr>Experiments</vt:lpstr>
      <vt:lpstr>Quality of embedding</vt:lpstr>
      <vt:lpstr>PowerPoint Presentation</vt:lpstr>
      <vt:lpstr>Experiments</vt:lpstr>
      <vt:lpstr>Experiments</vt:lpstr>
      <vt:lpstr>Utility of embedding</vt:lpstr>
      <vt:lpstr>Utility of embedding</vt:lpstr>
      <vt:lpstr>PowerPoint Presentation</vt:lpstr>
      <vt:lpstr>PowerPoint Presentation</vt:lpstr>
      <vt:lpstr>Experiments</vt:lpstr>
      <vt:lpstr>Experiments</vt:lpstr>
      <vt:lpstr>Conclusion</vt:lpstr>
      <vt:lpstr>Thank you</vt:lpstr>
      <vt:lpstr>PowerPoint Presentation</vt:lpstr>
      <vt:lpstr>PowerPoint Presentation</vt:lpstr>
      <vt:lpstr>PowerPoint Presentation</vt:lpstr>
      <vt:lpstr>Experiments</vt:lpstr>
      <vt:lpstr>Target language baselines for sentiment analysis.</vt:lpstr>
      <vt:lpstr>Motivation: NLP for every language.</vt:lpstr>
      <vt:lpstr>PowerPoint Presentation</vt:lpstr>
      <vt:lpstr>Existing approaches to multilingual embeddings</vt:lpstr>
      <vt:lpstr>A specific emphasis on social media (Twitter)</vt:lpstr>
      <vt:lpstr>A simple approach:</vt:lpstr>
      <vt:lpstr>Word embeddings</vt:lpstr>
      <vt:lpstr>Monolingual Word Embeddings</vt:lpstr>
      <vt:lpstr>Multilingual word embeddings</vt:lpstr>
      <vt:lpstr>Multilingual embeddings via word translations</vt:lpstr>
      <vt:lpstr>Monolingual Word Embeddings</vt:lpstr>
      <vt:lpstr>Monolingual Word Embeddings</vt:lpstr>
      <vt:lpstr>Code-switching</vt:lpstr>
      <vt:lpstr>Monolingual Word Embeddings</vt:lpstr>
      <vt:lpstr>Multilingual word embeddings</vt:lpstr>
    </vt:vector>
  </TitlesOfParts>
  <Company>Oracle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pkanani</dc:creator>
  <cp:lastModifiedBy>Michael Wick</cp:lastModifiedBy>
  <cp:revision>228</cp:revision>
  <cp:lastPrinted>2014-07-16T02:22:57Z</cp:lastPrinted>
  <dcterms:created xsi:type="dcterms:W3CDTF">2015-11-30T20:16:43Z</dcterms:created>
  <dcterms:modified xsi:type="dcterms:W3CDTF">2017-04-21T19:27:14Z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